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5"/>
  </p:notesMasterIdLst>
  <p:sldIdLst>
    <p:sldId id="256" r:id="rId2"/>
    <p:sldId id="275" r:id="rId3"/>
    <p:sldId id="257" r:id="rId4"/>
    <p:sldId id="258" r:id="rId5"/>
    <p:sldId id="259" r:id="rId6"/>
    <p:sldId id="260" r:id="rId7"/>
    <p:sldId id="261" r:id="rId8"/>
    <p:sldId id="262" r:id="rId9"/>
    <p:sldId id="263" r:id="rId10"/>
    <p:sldId id="264" r:id="rId11"/>
    <p:sldId id="265" r:id="rId12"/>
    <p:sldId id="269" r:id="rId13"/>
    <p:sldId id="278" r:id="rId14"/>
  </p:sldIdLst>
  <p:sldSz cx="9144000" cy="5143500" type="screen16x9"/>
  <p:notesSz cx="6858000" cy="9144000"/>
  <p:embeddedFontLst>
    <p:embeddedFont>
      <p:font typeface="Advent Pro Light" panose="020B0604020202020204" charset="0"/>
      <p:regular r:id="rId16"/>
      <p:bold r:id="rId17"/>
    </p:embeddedFont>
    <p:embeddedFont>
      <p:font typeface="Anton" panose="020B0604020202020204" charset="0"/>
      <p:regular r:id="rId18"/>
    </p:embeddedFont>
    <p:embeddedFont>
      <p:font typeface="Fira Sans Condensed" panose="020B0604020202020204" charset="0"/>
      <p:regular r:id="rId19"/>
      <p:bold r:id="rId20"/>
      <p:italic r:id="rId21"/>
      <p:boldItalic r:id="rId22"/>
    </p:embeddedFont>
    <p:embeddedFont>
      <p:font typeface="Fira Sans Condensed Light" panose="020B0604020202020204" charset="0"/>
      <p:regular r:id="rId23"/>
      <p:bold r:id="rId24"/>
      <p:italic r:id="rId25"/>
      <p:boldItalic r:id="rId26"/>
    </p:embeddedFont>
    <p:embeddedFont>
      <p:font typeface="Josefin Slab" panose="020B0604020202020204" charset="0"/>
      <p:regular r:id="rId27"/>
      <p:bold r:id="rId28"/>
      <p:italic r:id="rId29"/>
      <p:boldItalic r:id="rId30"/>
    </p:embeddedFont>
    <p:embeddedFont>
      <p:font typeface="Rajdhani"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9CA9D2-8629-44E0-848B-C7C52B736356}">
  <a:tblStyle styleId="{FE9CA9D2-8629-44E0-848B-C7C52B7363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2" autoAdjust="0"/>
    <p:restoredTop sz="94660"/>
  </p:normalViewPr>
  <p:slideViewPr>
    <p:cSldViewPr snapToGrid="0">
      <p:cViewPr varScale="1">
        <p:scale>
          <a:sx n="114" d="100"/>
          <a:sy n="114" d="100"/>
        </p:scale>
        <p:origin x="12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lang="en" sz="900" b="1">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lang="en" sz="900" b="1">
                <a:solidFill>
                  <a:schemeClr val="lt2"/>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lang="en" sz="900" b="1">
                <a:solidFill>
                  <a:schemeClr val="lt2"/>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5" r:id="rId14"/>
    <p:sldLayoutId id="2147483666" r:id="rId15"/>
    <p:sldLayoutId id="214748366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jp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solidFill>
                  <a:schemeClr val="tx2"/>
                </a:solidFill>
                <a:latin typeface="Rajdhani"/>
                <a:ea typeface="Rajdhani"/>
                <a:cs typeface="Rajdhani"/>
                <a:sym typeface="Rajdhani"/>
              </a:rPr>
              <a:t>SHOULD WE BE CONCERNED ABOUT AI TAKING OVER HUMAN JUDGEMENT?</a:t>
            </a:r>
            <a:endParaRPr sz="3600" dirty="0">
              <a:solidFill>
                <a:schemeClr val="tx2"/>
              </a:solidFill>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43646" y="-29193"/>
            <a:ext cx="7704000" cy="13197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Concerns of AI use in the Automotive industry</a:t>
            </a:r>
          </a:p>
        </p:txBody>
      </p:sp>
      <p:pic>
        <p:nvPicPr>
          <p:cNvPr id="2050" name="Picture 2">
            <a:extLst>
              <a:ext uri="{FF2B5EF4-FFF2-40B4-BE49-F238E27FC236}">
                <a16:creationId xmlns:a16="http://schemas.microsoft.com/office/drawing/2014/main" id="{340C2FAE-B171-438D-B720-B82CFC3F0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827" y="1584321"/>
            <a:ext cx="1631719" cy="652026"/>
          </a:xfrm>
          <a:custGeom>
            <a:avLst/>
            <a:gdLst>
              <a:gd name="connsiteX0" fmla="*/ 0 w 1631719"/>
              <a:gd name="connsiteY0" fmla="*/ 0 h 652026"/>
              <a:gd name="connsiteX1" fmla="*/ 494955 w 1631719"/>
              <a:gd name="connsiteY1" fmla="*/ 0 h 652026"/>
              <a:gd name="connsiteX2" fmla="*/ 1022544 w 1631719"/>
              <a:gd name="connsiteY2" fmla="*/ 0 h 652026"/>
              <a:gd name="connsiteX3" fmla="*/ 1631719 w 1631719"/>
              <a:gd name="connsiteY3" fmla="*/ 0 h 652026"/>
              <a:gd name="connsiteX4" fmla="*/ 1631719 w 1631719"/>
              <a:gd name="connsiteY4" fmla="*/ 326013 h 652026"/>
              <a:gd name="connsiteX5" fmla="*/ 1631719 w 1631719"/>
              <a:gd name="connsiteY5" fmla="*/ 652026 h 652026"/>
              <a:gd name="connsiteX6" fmla="*/ 1055178 w 1631719"/>
              <a:gd name="connsiteY6" fmla="*/ 652026 h 652026"/>
              <a:gd name="connsiteX7" fmla="*/ 478638 w 1631719"/>
              <a:gd name="connsiteY7" fmla="*/ 652026 h 652026"/>
              <a:gd name="connsiteX8" fmla="*/ 0 w 1631719"/>
              <a:gd name="connsiteY8" fmla="*/ 652026 h 652026"/>
              <a:gd name="connsiteX9" fmla="*/ 0 w 1631719"/>
              <a:gd name="connsiteY9" fmla="*/ 312972 h 652026"/>
              <a:gd name="connsiteX10" fmla="*/ 0 w 1631719"/>
              <a:gd name="connsiteY10" fmla="*/ 0 h 65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1719" h="652026" extrusionOk="0">
                <a:moveTo>
                  <a:pt x="0" y="0"/>
                </a:moveTo>
                <a:cubicBezTo>
                  <a:pt x="215791" y="-44520"/>
                  <a:pt x="258013" y="58187"/>
                  <a:pt x="494955" y="0"/>
                </a:cubicBezTo>
                <a:cubicBezTo>
                  <a:pt x="731897" y="-58187"/>
                  <a:pt x="905552" y="32005"/>
                  <a:pt x="1022544" y="0"/>
                </a:cubicBezTo>
                <a:cubicBezTo>
                  <a:pt x="1139536" y="-32005"/>
                  <a:pt x="1399376" y="42476"/>
                  <a:pt x="1631719" y="0"/>
                </a:cubicBezTo>
                <a:cubicBezTo>
                  <a:pt x="1652375" y="86979"/>
                  <a:pt x="1594463" y="255591"/>
                  <a:pt x="1631719" y="326013"/>
                </a:cubicBezTo>
                <a:cubicBezTo>
                  <a:pt x="1668975" y="396435"/>
                  <a:pt x="1610723" y="509552"/>
                  <a:pt x="1631719" y="652026"/>
                </a:cubicBezTo>
                <a:cubicBezTo>
                  <a:pt x="1413800" y="655522"/>
                  <a:pt x="1324976" y="598953"/>
                  <a:pt x="1055178" y="652026"/>
                </a:cubicBezTo>
                <a:cubicBezTo>
                  <a:pt x="785380" y="705099"/>
                  <a:pt x="709683" y="591299"/>
                  <a:pt x="478638" y="652026"/>
                </a:cubicBezTo>
                <a:cubicBezTo>
                  <a:pt x="247593" y="712753"/>
                  <a:pt x="123430" y="605411"/>
                  <a:pt x="0" y="652026"/>
                </a:cubicBezTo>
                <a:cubicBezTo>
                  <a:pt x="-33307" y="570556"/>
                  <a:pt x="22827" y="412352"/>
                  <a:pt x="0" y="312972"/>
                </a:cubicBezTo>
                <a:cubicBezTo>
                  <a:pt x="-22827" y="213592"/>
                  <a:pt x="11992" y="152037"/>
                  <a:pt x="0" y="0"/>
                </a:cubicBezTo>
                <a:close/>
              </a:path>
            </a:pathLst>
          </a:custGeom>
          <a:noFill/>
          <a:ln>
            <a:solidFill>
              <a:schemeClr val="tx1"/>
            </a:solidFill>
            <a:extLst>
              <a:ext uri="{C807C97D-BFC1-408E-A445-0C87EB9F89A2}">
                <ask:lineSketchStyleProps xmlns:ask="http://schemas.microsoft.com/office/drawing/2018/sketchyshapes" sd="125992802">
                  <a:prstGeom prst="rect">
                    <a:avLst/>
                  </a:prstGeom>
                  <ask:type>
                    <ask:lineSketchScribble/>
                  </ask:type>
                </ask:lineSketchStyleProps>
              </a:ext>
            </a:extLst>
          </a:ln>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B925C70-00E5-4705-8E64-20042EFE86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251" y="2897737"/>
            <a:ext cx="1630964" cy="622506"/>
          </a:xfrm>
          <a:custGeom>
            <a:avLst/>
            <a:gdLst>
              <a:gd name="connsiteX0" fmla="*/ 0 w 1630964"/>
              <a:gd name="connsiteY0" fmla="*/ 0 h 622506"/>
              <a:gd name="connsiteX1" fmla="*/ 543655 w 1630964"/>
              <a:gd name="connsiteY1" fmla="*/ 0 h 622506"/>
              <a:gd name="connsiteX2" fmla="*/ 1038380 w 1630964"/>
              <a:gd name="connsiteY2" fmla="*/ 0 h 622506"/>
              <a:gd name="connsiteX3" fmla="*/ 1630964 w 1630964"/>
              <a:gd name="connsiteY3" fmla="*/ 0 h 622506"/>
              <a:gd name="connsiteX4" fmla="*/ 1630964 w 1630964"/>
              <a:gd name="connsiteY4" fmla="*/ 311253 h 622506"/>
              <a:gd name="connsiteX5" fmla="*/ 1630964 w 1630964"/>
              <a:gd name="connsiteY5" fmla="*/ 622506 h 622506"/>
              <a:gd name="connsiteX6" fmla="*/ 1054690 w 1630964"/>
              <a:gd name="connsiteY6" fmla="*/ 622506 h 622506"/>
              <a:gd name="connsiteX7" fmla="*/ 494726 w 1630964"/>
              <a:gd name="connsiteY7" fmla="*/ 622506 h 622506"/>
              <a:gd name="connsiteX8" fmla="*/ 0 w 1630964"/>
              <a:gd name="connsiteY8" fmla="*/ 622506 h 622506"/>
              <a:gd name="connsiteX9" fmla="*/ 0 w 1630964"/>
              <a:gd name="connsiteY9" fmla="*/ 323703 h 622506"/>
              <a:gd name="connsiteX10" fmla="*/ 0 w 1630964"/>
              <a:gd name="connsiteY10" fmla="*/ 0 h 62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0964" h="622506" extrusionOk="0">
                <a:moveTo>
                  <a:pt x="0" y="0"/>
                </a:moveTo>
                <a:cubicBezTo>
                  <a:pt x="160088" y="-62796"/>
                  <a:pt x="275747" y="21657"/>
                  <a:pt x="543655" y="0"/>
                </a:cubicBezTo>
                <a:cubicBezTo>
                  <a:pt x="811564" y="-21657"/>
                  <a:pt x="913858" y="28734"/>
                  <a:pt x="1038380" y="0"/>
                </a:cubicBezTo>
                <a:cubicBezTo>
                  <a:pt x="1162902" y="-28734"/>
                  <a:pt x="1349759" y="50041"/>
                  <a:pt x="1630964" y="0"/>
                </a:cubicBezTo>
                <a:cubicBezTo>
                  <a:pt x="1645510" y="117425"/>
                  <a:pt x="1595686" y="204673"/>
                  <a:pt x="1630964" y="311253"/>
                </a:cubicBezTo>
                <a:cubicBezTo>
                  <a:pt x="1666242" y="417833"/>
                  <a:pt x="1606506" y="488672"/>
                  <a:pt x="1630964" y="622506"/>
                </a:cubicBezTo>
                <a:cubicBezTo>
                  <a:pt x="1352879" y="682282"/>
                  <a:pt x="1276780" y="595013"/>
                  <a:pt x="1054690" y="622506"/>
                </a:cubicBezTo>
                <a:cubicBezTo>
                  <a:pt x="832600" y="649999"/>
                  <a:pt x="635551" y="596662"/>
                  <a:pt x="494726" y="622506"/>
                </a:cubicBezTo>
                <a:cubicBezTo>
                  <a:pt x="353901" y="648350"/>
                  <a:pt x="199603" y="580621"/>
                  <a:pt x="0" y="622506"/>
                </a:cubicBezTo>
                <a:cubicBezTo>
                  <a:pt x="-25786" y="530301"/>
                  <a:pt x="9292" y="454723"/>
                  <a:pt x="0" y="323703"/>
                </a:cubicBezTo>
                <a:cubicBezTo>
                  <a:pt x="-9292" y="192683"/>
                  <a:pt x="13543" y="65798"/>
                  <a:pt x="0" y="0"/>
                </a:cubicBezTo>
                <a:close/>
              </a:path>
            </a:pathLst>
          </a:custGeom>
          <a:noFill/>
          <a:ln>
            <a:solidFill>
              <a:schemeClr val="tx1"/>
            </a:solidFill>
            <a:extLst>
              <a:ext uri="{C807C97D-BFC1-408E-A445-0C87EB9F89A2}">
                <ask:lineSketchStyleProps xmlns:ask="http://schemas.microsoft.com/office/drawing/2018/sketchyshapes" sd="1520468286">
                  <a:prstGeom prst="rect">
                    <a:avLst/>
                  </a:prstGeom>
                  <ask:type>
                    <ask:lineSketchScribble/>
                  </ask:type>
                </ask:lineSketchStyleProps>
              </a:ext>
            </a:extLst>
          </a:ln>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4DE78A4-6201-40BD-BB8D-41EA5DBA7E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4075" y="4200845"/>
            <a:ext cx="1736517" cy="652025"/>
          </a:xfrm>
          <a:custGeom>
            <a:avLst/>
            <a:gdLst>
              <a:gd name="connsiteX0" fmla="*/ 0 w 1736517"/>
              <a:gd name="connsiteY0" fmla="*/ 0 h 652025"/>
              <a:gd name="connsiteX1" fmla="*/ 613569 w 1736517"/>
              <a:gd name="connsiteY1" fmla="*/ 0 h 652025"/>
              <a:gd name="connsiteX2" fmla="*/ 1209774 w 1736517"/>
              <a:gd name="connsiteY2" fmla="*/ 0 h 652025"/>
              <a:gd name="connsiteX3" fmla="*/ 1736517 w 1736517"/>
              <a:gd name="connsiteY3" fmla="*/ 0 h 652025"/>
              <a:gd name="connsiteX4" fmla="*/ 1736517 w 1736517"/>
              <a:gd name="connsiteY4" fmla="*/ 306452 h 652025"/>
              <a:gd name="connsiteX5" fmla="*/ 1736517 w 1736517"/>
              <a:gd name="connsiteY5" fmla="*/ 652025 h 652025"/>
              <a:gd name="connsiteX6" fmla="*/ 1209774 w 1736517"/>
              <a:gd name="connsiteY6" fmla="*/ 652025 h 652025"/>
              <a:gd name="connsiteX7" fmla="*/ 596204 w 1736517"/>
              <a:gd name="connsiteY7" fmla="*/ 652025 h 652025"/>
              <a:gd name="connsiteX8" fmla="*/ 0 w 1736517"/>
              <a:gd name="connsiteY8" fmla="*/ 652025 h 652025"/>
              <a:gd name="connsiteX9" fmla="*/ 0 w 1736517"/>
              <a:gd name="connsiteY9" fmla="*/ 345573 h 652025"/>
              <a:gd name="connsiteX10" fmla="*/ 0 w 1736517"/>
              <a:gd name="connsiteY10" fmla="*/ 0 h 6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6517" h="652025" extrusionOk="0">
                <a:moveTo>
                  <a:pt x="0" y="0"/>
                </a:moveTo>
                <a:cubicBezTo>
                  <a:pt x="131047" y="-33922"/>
                  <a:pt x="414632" y="13947"/>
                  <a:pt x="613569" y="0"/>
                </a:cubicBezTo>
                <a:cubicBezTo>
                  <a:pt x="812506" y="-13947"/>
                  <a:pt x="1064693" y="13690"/>
                  <a:pt x="1209774" y="0"/>
                </a:cubicBezTo>
                <a:cubicBezTo>
                  <a:pt x="1354856" y="-13690"/>
                  <a:pt x="1530411" y="19389"/>
                  <a:pt x="1736517" y="0"/>
                </a:cubicBezTo>
                <a:cubicBezTo>
                  <a:pt x="1766173" y="152705"/>
                  <a:pt x="1735894" y="198078"/>
                  <a:pt x="1736517" y="306452"/>
                </a:cubicBezTo>
                <a:cubicBezTo>
                  <a:pt x="1737140" y="414826"/>
                  <a:pt x="1716591" y="533359"/>
                  <a:pt x="1736517" y="652025"/>
                </a:cubicBezTo>
                <a:cubicBezTo>
                  <a:pt x="1508149" y="660726"/>
                  <a:pt x="1443498" y="627878"/>
                  <a:pt x="1209774" y="652025"/>
                </a:cubicBezTo>
                <a:cubicBezTo>
                  <a:pt x="976050" y="676172"/>
                  <a:pt x="815205" y="619170"/>
                  <a:pt x="596204" y="652025"/>
                </a:cubicBezTo>
                <a:cubicBezTo>
                  <a:pt x="377203" y="684880"/>
                  <a:pt x="277289" y="643582"/>
                  <a:pt x="0" y="652025"/>
                </a:cubicBezTo>
                <a:cubicBezTo>
                  <a:pt x="-19661" y="521681"/>
                  <a:pt x="15113" y="489659"/>
                  <a:pt x="0" y="345573"/>
                </a:cubicBezTo>
                <a:cubicBezTo>
                  <a:pt x="-15113" y="201487"/>
                  <a:pt x="27172" y="78302"/>
                  <a:pt x="0" y="0"/>
                </a:cubicBezTo>
                <a:close/>
              </a:path>
            </a:pathLst>
          </a:custGeom>
          <a:noFill/>
          <a:ln>
            <a:solidFill>
              <a:schemeClr val="tx1"/>
            </a:solidFill>
            <a:extLst>
              <a:ext uri="{C807C97D-BFC1-408E-A445-0C87EB9F89A2}">
                <ask:lineSketchStyleProps xmlns:ask="http://schemas.microsoft.com/office/drawing/2018/sketchyshapes" sd="3439349392">
                  <a:prstGeom prst="rect">
                    <a:avLst/>
                  </a:prstGeom>
                  <ask:type>
                    <ask:lineSketchScribble/>
                  </ask:type>
                </ask:lineSketchStyleProps>
              </a:ext>
            </a:extLst>
          </a:ln>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4DB0E9F-4098-4EB2-A224-95F25B9D95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394" y="2255789"/>
            <a:ext cx="1631718" cy="622506"/>
          </a:xfrm>
          <a:custGeom>
            <a:avLst/>
            <a:gdLst>
              <a:gd name="connsiteX0" fmla="*/ 0 w 1631718"/>
              <a:gd name="connsiteY0" fmla="*/ 0 h 622506"/>
              <a:gd name="connsiteX1" fmla="*/ 494954 w 1631718"/>
              <a:gd name="connsiteY1" fmla="*/ 0 h 622506"/>
              <a:gd name="connsiteX2" fmla="*/ 1055178 w 1631718"/>
              <a:gd name="connsiteY2" fmla="*/ 0 h 622506"/>
              <a:gd name="connsiteX3" fmla="*/ 1631718 w 1631718"/>
              <a:gd name="connsiteY3" fmla="*/ 0 h 622506"/>
              <a:gd name="connsiteX4" fmla="*/ 1631718 w 1631718"/>
              <a:gd name="connsiteY4" fmla="*/ 298803 h 622506"/>
              <a:gd name="connsiteX5" fmla="*/ 1631718 w 1631718"/>
              <a:gd name="connsiteY5" fmla="*/ 622506 h 622506"/>
              <a:gd name="connsiteX6" fmla="*/ 1136764 w 1631718"/>
              <a:gd name="connsiteY6" fmla="*/ 622506 h 622506"/>
              <a:gd name="connsiteX7" fmla="*/ 592858 w 1631718"/>
              <a:gd name="connsiteY7" fmla="*/ 622506 h 622506"/>
              <a:gd name="connsiteX8" fmla="*/ 0 w 1631718"/>
              <a:gd name="connsiteY8" fmla="*/ 622506 h 622506"/>
              <a:gd name="connsiteX9" fmla="*/ 0 w 1631718"/>
              <a:gd name="connsiteY9" fmla="*/ 305028 h 622506"/>
              <a:gd name="connsiteX10" fmla="*/ 0 w 1631718"/>
              <a:gd name="connsiteY10" fmla="*/ 0 h 62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1718" h="622506" extrusionOk="0">
                <a:moveTo>
                  <a:pt x="0" y="0"/>
                </a:moveTo>
                <a:cubicBezTo>
                  <a:pt x="139640" y="-13599"/>
                  <a:pt x="363871" y="6743"/>
                  <a:pt x="494954" y="0"/>
                </a:cubicBezTo>
                <a:cubicBezTo>
                  <a:pt x="626037" y="-6743"/>
                  <a:pt x="928797" y="10066"/>
                  <a:pt x="1055178" y="0"/>
                </a:cubicBezTo>
                <a:cubicBezTo>
                  <a:pt x="1181559" y="-10066"/>
                  <a:pt x="1499278" y="39065"/>
                  <a:pt x="1631718" y="0"/>
                </a:cubicBezTo>
                <a:cubicBezTo>
                  <a:pt x="1647364" y="125973"/>
                  <a:pt x="1600801" y="189122"/>
                  <a:pt x="1631718" y="298803"/>
                </a:cubicBezTo>
                <a:cubicBezTo>
                  <a:pt x="1662635" y="408484"/>
                  <a:pt x="1593220" y="503076"/>
                  <a:pt x="1631718" y="622506"/>
                </a:cubicBezTo>
                <a:cubicBezTo>
                  <a:pt x="1521997" y="654843"/>
                  <a:pt x="1264362" y="610753"/>
                  <a:pt x="1136764" y="622506"/>
                </a:cubicBezTo>
                <a:cubicBezTo>
                  <a:pt x="1009166" y="634259"/>
                  <a:pt x="789020" y="604321"/>
                  <a:pt x="592858" y="622506"/>
                </a:cubicBezTo>
                <a:cubicBezTo>
                  <a:pt x="396696" y="640691"/>
                  <a:pt x="187307" y="563593"/>
                  <a:pt x="0" y="622506"/>
                </a:cubicBezTo>
                <a:cubicBezTo>
                  <a:pt x="-34012" y="504049"/>
                  <a:pt x="29367" y="370697"/>
                  <a:pt x="0" y="305028"/>
                </a:cubicBezTo>
                <a:cubicBezTo>
                  <a:pt x="-29367" y="239359"/>
                  <a:pt x="10909" y="108903"/>
                  <a:pt x="0" y="0"/>
                </a:cubicBezTo>
                <a:close/>
              </a:path>
            </a:pathLst>
          </a:custGeom>
          <a:noFill/>
          <a:ln>
            <a:solidFill>
              <a:schemeClr val="tx1"/>
            </a:solidFill>
            <a:extLst>
              <a:ext uri="{C807C97D-BFC1-408E-A445-0C87EB9F89A2}">
                <ask:lineSketchStyleProps xmlns:ask="http://schemas.microsoft.com/office/drawing/2018/sketchyshapes" sd="183345626">
                  <a:prstGeom prst="rect">
                    <a:avLst/>
                  </a:prstGeom>
                  <ask:type>
                    <ask:lineSketchScribble/>
                  </ask:type>
                </ask:lineSketchStyleProps>
              </a:ext>
            </a:extLst>
          </a:ln>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0ACFE53-F293-4AAE-8CF9-F1DFC70B3B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394" y="1000377"/>
            <a:ext cx="1631719" cy="580354"/>
          </a:xfrm>
          <a:custGeom>
            <a:avLst/>
            <a:gdLst>
              <a:gd name="connsiteX0" fmla="*/ 0 w 1631719"/>
              <a:gd name="connsiteY0" fmla="*/ 0 h 580354"/>
              <a:gd name="connsiteX1" fmla="*/ 543906 w 1631719"/>
              <a:gd name="connsiteY1" fmla="*/ 0 h 580354"/>
              <a:gd name="connsiteX2" fmla="*/ 1071495 w 1631719"/>
              <a:gd name="connsiteY2" fmla="*/ 0 h 580354"/>
              <a:gd name="connsiteX3" fmla="*/ 1631719 w 1631719"/>
              <a:gd name="connsiteY3" fmla="*/ 0 h 580354"/>
              <a:gd name="connsiteX4" fmla="*/ 1631719 w 1631719"/>
              <a:gd name="connsiteY4" fmla="*/ 580354 h 580354"/>
              <a:gd name="connsiteX5" fmla="*/ 1104130 w 1631719"/>
              <a:gd name="connsiteY5" fmla="*/ 580354 h 580354"/>
              <a:gd name="connsiteX6" fmla="*/ 560224 w 1631719"/>
              <a:gd name="connsiteY6" fmla="*/ 580354 h 580354"/>
              <a:gd name="connsiteX7" fmla="*/ 0 w 1631719"/>
              <a:gd name="connsiteY7" fmla="*/ 580354 h 580354"/>
              <a:gd name="connsiteX8" fmla="*/ 0 w 1631719"/>
              <a:gd name="connsiteY8" fmla="*/ 0 h 58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1719" h="580354" extrusionOk="0">
                <a:moveTo>
                  <a:pt x="0" y="0"/>
                </a:moveTo>
                <a:cubicBezTo>
                  <a:pt x="201870" y="-32837"/>
                  <a:pt x="291634" y="27307"/>
                  <a:pt x="543906" y="0"/>
                </a:cubicBezTo>
                <a:cubicBezTo>
                  <a:pt x="796178" y="-27307"/>
                  <a:pt x="817749" y="42561"/>
                  <a:pt x="1071495" y="0"/>
                </a:cubicBezTo>
                <a:cubicBezTo>
                  <a:pt x="1325241" y="-42561"/>
                  <a:pt x="1442875" y="50491"/>
                  <a:pt x="1631719" y="0"/>
                </a:cubicBezTo>
                <a:cubicBezTo>
                  <a:pt x="1689030" y="186057"/>
                  <a:pt x="1577990" y="343149"/>
                  <a:pt x="1631719" y="580354"/>
                </a:cubicBezTo>
                <a:cubicBezTo>
                  <a:pt x="1444844" y="627155"/>
                  <a:pt x="1348714" y="556075"/>
                  <a:pt x="1104130" y="580354"/>
                </a:cubicBezTo>
                <a:cubicBezTo>
                  <a:pt x="859546" y="604633"/>
                  <a:pt x="816992" y="564292"/>
                  <a:pt x="560224" y="580354"/>
                </a:cubicBezTo>
                <a:cubicBezTo>
                  <a:pt x="303456" y="596416"/>
                  <a:pt x="136625" y="545541"/>
                  <a:pt x="0" y="580354"/>
                </a:cubicBezTo>
                <a:cubicBezTo>
                  <a:pt x="-67300" y="445682"/>
                  <a:pt x="42380" y="233953"/>
                  <a:pt x="0" y="0"/>
                </a:cubicBezTo>
                <a:close/>
              </a:path>
            </a:pathLst>
          </a:custGeom>
          <a:noFill/>
          <a:ln>
            <a:solidFill>
              <a:schemeClr val="tx1"/>
            </a:solidFill>
            <a:extLst>
              <a:ext uri="{C807C97D-BFC1-408E-A445-0C87EB9F89A2}">
                <ask:lineSketchStyleProps xmlns:ask="http://schemas.microsoft.com/office/drawing/2018/sketchyshapes" sd="982954806">
                  <a:prstGeom prst="rect">
                    <a:avLst/>
                  </a:prstGeom>
                  <ask:type>
                    <ask:lineSketchScribble/>
                  </ask:type>
                </ask:lineSketchStyleProps>
              </a:ext>
            </a:extLst>
          </a:ln>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6C96EB0-329A-46FD-8FBA-A2F14A3E99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394" y="3544628"/>
            <a:ext cx="1630964" cy="635018"/>
          </a:xfrm>
          <a:custGeom>
            <a:avLst/>
            <a:gdLst>
              <a:gd name="connsiteX0" fmla="*/ 0 w 1630964"/>
              <a:gd name="connsiteY0" fmla="*/ 0 h 635018"/>
              <a:gd name="connsiteX1" fmla="*/ 511035 w 1630964"/>
              <a:gd name="connsiteY1" fmla="*/ 0 h 635018"/>
              <a:gd name="connsiteX2" fmla="*/ 1022071 w 1630964"/>
              <a:gd name="connsiteY2" fmla="*/ 0 h 635018"/>
              <a:gd name="connsiteX3" fmla="*/ 1630964 w 1630964"/>
              <a:gd name="connsiteY3" fmla="*/ 0 h 635018"/>
              <a:gd name="connsiteX4" fmla="*/ 1630964 w 1630964"/>
              <a:gd name="connsiteY4" fmla="*/ 311159 h 635018"/>
              <a:gd name="connsiteX5" fmla="*/ 1630964 w 1630964"/>
              <a:gd name="connsiteY5" fmla="*/ 635018 h 635018"/>
              <a:gd name="connsiteX6" fmla="*/ 1071000 w 1630964"/>
              <a:gd name="connsiteY6" fmla="*/ 635018 h 635018"/>
              <a:gd name="connsiteX7" fmla="*/ 494726 w 1630964"/>
              <a:gd name="connsiteY7" fmla="*/ 635018 h 635018"/>
              <a:gd name="connsiteX8" fmla="*/ 0 w 1630964"/>
              <a:gd name="connsiteY8" fmla="*/ 635018 h 635018"/>
              <a:gd name="connsiteX9" fmla="*/ 0 w 1630964"/>
              <a:gd name="connsiteY9" fmla="*/ 323859 h 635018"/>
              <a:gd name="connsiteX10" fmla="*/ 0 w 1630964"/>
              <a:gd name="connsiteY10" fmla="*/ 0 h 63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0964" h="635018" extrusionOk="0">
                <a:moveTo>
                  <a:pt x="0" y="0"/>
                </a:moveTo>
                <a:cubicBezTo>
                  <a:pt x="136679" y="-10702"/>
                  <a:pt x="287465" y="30567"/>
                  <a:pt x="511035" y="0"/>
                </a:cubicBezTo>
                <a:cubicBezTo>
                  <a:pt x="734606" y="-30567"/>
                  <a:pt x="853963" y="27696"/>
                  <a:pt x="1022071" y="0"/>
                </a:cubicBezTo>
                <a:cubicBezTo>
                  <a:pt x="1190179" y="-27696"/>
                  <a:pt x="1507302" y="49446"/>
                  <a:pt x="1630964" y="0"/>
                </a:cubicBezTo>
                <a:cubicBezTo>
                  <a:pt x="1639889" y="128018"/>
                  <a:pt x="1619691" y="198325"/>
                  <a:pt x="1630964" y="311159"/>
                </a:cubicBezTo>
                <a:cubicBezTo>
                  <a:pt x="1642237" y="423993"/>
                  <a:pt x="1607598" y="512787"/>
                  <a:pt x="1630964" y="635018"/>
                </a:cubicBezTo>
                <a:cubicBezTo>
                  <a:pt x="1366902" y="702055"/>
                  <a:pt x="1211651" y="616853"/>
                  <a:pt x="1071000" y="635018"/>
                </a:cubicBezTo>
                <a:cubicBezTo>
                  <a:pt x="930349" y="653183"/>
                  <a:pt x="766781" y="583688"/>
                  <a:pt x="494726" y="635018"/>
                </a:cubicBezTo>
                <a:cubicBezTo>
                  <a:pt x="222671" y="686348"/>
                  <a:pt x="183858" y="619606"/>
                  <a:pt x="0" y="635018"/>
                </a:cubicBezTo>
                <a:cubicBezTo>
                  <a:pt x="-30322" y="481618"/>
                  <a:pt x="560" y="467572"/>
                  <a:pt x="0" y="323859"/>
                </a:cubicBezTo>
                <a:cubicBezTo>
                  <a:pt x="-560" y="180146"/>
                  <a:pt x="33598" y="117670"/>
                  <a:pt x="0" y="0"/>
                </a:cubicBezTo>
                <a:close/>
              </a:path>
            </a:pathLst>
          </a:custGeom>
          <a:noFill/>
          <a:ln>
            <a:solidFill>
              <a:schemeClr val="tx1"/>
            </a:solidFill>
            <a:extLst>
              <a:ext uri="{C807C97D-BFC1-408E-A445-0C87EB9F89A2}">
                <ask:lineSketchStyleProps xmlns:ask="http://schemas.microsoft.com/office/drawing/2018/sketchyshapes" sd="3144255419">
                  <a:prstGeom prst="rect">
                    <a:avLst/>
                  </a:prstGeom>
                  <ask:type>
                    <ask:lineSketchScribble/>
                  </ask:type>
                </ask:lineSketchStyleProps>
              </a:ext>
            </a:extLst>
          </a:ln>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A picture containing road, scene, way, highway&#10;&#10;Description automatically generated">
            <a:extLst>
              <a:ext uri="{FF2B5EF4-FFF2-40B4-BE49-F238E27FC236}">
                <a16:creationId xmlns:a16="http://schemas.microsoft.com/office/drawing/2014/main" id="{592BCC50-CD9C-46FE-9789-50339479C968}"/>
              </a:ext>
            </a:extLst>
          </p:cNvPr>
          <p:cNvPicPr>
            <a:picLocks noChangeAspect="1"/>
          </p:cNvPicPr>
          <p:nvPr/>
        </p:nvPicPr>
        <p:blipFill>
          <a:blip r:embed="rId10"/>
          <a:stretch>
            <a:fillRect/>
          </a:stretch>
        </p:blipFill>
        <p:spPr>
          <a:xfrm>
            <a:off x="2375365" y="1085537"/>
            <a:ext cx="6471533" cy="3643234"/>
          </a:xfrm>
          <a:prstGeom prst="rect">
            <a:avLst/>
          </a:prstGeom>
          <a:effectLst>
            <a:softEdge rad="6350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12851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Are we concerned about AI taking over human judgement?</a:t>
            </a:r>
          </a:p>
        </p:txBody>
      </p:sp>
      <p:pic>
        <p:nvPicPr>
          <p:cNvPr id="3079" name="Picture 7">
            <a:extLst>
              <a:ext uri="{FF2B5EF4-FFF2-40B4-BE49-F238E27FC236}">
                <a16:creationId xmlns:a16="http://schemas.microsoft.com/office/drawing/2014/main" id="{6D706CF1-4FA6-492B-B4F5-D2330827D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535" y="1547255"/>
            <a:ext cx="5520267" cy="297097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4B74CA-457A-448B-94CF-9A2123D0E872}"/>
              </a:ext>
            </a:extLst>
          </p:cNvPr>
          <p:cNvSpPr txBox="1"/>
          <p:nvPr/>
        </p:nvSpPr>
        <p:spPr>
          <a:xfrm>
            <a:off x="2099231" y="2304730"/>
            <a:ext cx="846666" cy="461665"/>
          </a:xfrm>
          <a:prstGeom prst="rect">
            <a:avLst/>
          </a:prstGeom>
          <a:noFill/>
        </p:spPr>
        <p:txBody>
          <a:bodyPr wrap="square" rtlCol="0">
            <a:spAutoFit/>
          </a:bodyPr>
          <a:lstStyle/>
          <a:p>
            <a:r>
              <a:rPr lang="en-US" sz="2400" b="1" dirty="0">
                <a:solidFill>
                  <a:schemeClr val="tx2"/>
                </a:solidFill>
                <a:latin typeface="Rajdhani" panose="020B0604020202020204" charset="0"/>
                <a:cs typeface="Rajdhani" panose="020B0604020202020204" charset="0"/>
              </a:rPr>
              <a:t>YES</a:t>
            </a:r>
            <a:endParaRPr lang="en-AU" sz="2400" b="1" dirty="0">
              <a:solidFill>
                <a:schemeClr val="tx2"/>
              </a:solidFill>
              <a:latin typeface="Rajdhani" panose="020B0604020202020204" charset="0"/>
              <a:cs typeface="Rajdhani" panose="020B0604020202020204" charset="0"/>
            </a:endParaRPr>
          </a:p>
        </p:txBody>
      </p:sp>
      <p:sp>
        <p:nvSpPr>
          <p:cNvPr id="6" name="TextBox 5">
            <a:extLst>
              <a:ext uri="{FF2B5EF4-FFF2-40B4-BE49-F238E27FC236}">
                <a16:creationId xmlns:a16="http://schemas.microsoft.com/office/drawing/2014/main" id="{22B38A00-4D02-4F63-BF50-7DB06387D14D}"/>
              </a:ext>
            </a:extLst>
          </p:cNvPr>
          <p:cNvSpPr txBox="1"/>
          <p:nvPr/>
        </p:nvSpPr>
        <p:spPr>
          <a:xfrm>
            <a:off x="5706534" y="2304729"/>
            <a:ext cx="660400" cy="461665"/>
          </a:xfrm>
          <a:prstGeom prst="rect">
            <a:avLst/>
          </a:prstGeom>
          <a:noFill/>
        </p:spPr>
        <p:txBody>
          <a:bodyPr wrap="square" rtlCol="0">
            <a:spAutoFit/>
          </a:bodyPr>
          <a:lstStyle/>
          <a:p>
            <a:r>
              <a:rPr lang="en-US" sz="2400" b="1" dirty="0">
                <a:solidFill>
                  <a:schemeClr val="tx2"/>
                </a:solidFill>
                <a:latin typeface="Rajdhani" panose="020B0604020202020204" charset="0"/>
                <a:cs typeface="Rajdhani" panose="020B0604020202020204" charset="0"/>
              </a:rPr>
              <a:t>NO</a:t>
            </a:r>
            <a:endParaRPr lang="en-AU" sz="2400" b="1" dirty="0">
              <a:solidFill>
                <a:schemeClr val="tx2"/>
              </a:solidFill>
              <a:latin typeface="Rajdhani" panose="020B0604020202020204" charset="0"/>
              <a:cs typeface="Rajdhani" panose="020B0604020202020204" charset="0"/>
            </a:endParaRPr>
          </a:p>
        </p:txBody>
      </p:sp>
      <p:sp>
        <p:nvSpPr>
          <p:cNvPr id="7" name="TextBox 6">
            <a:extLst>
              <a:ext uri="{FF2B5EF4-FFF2-40B4-BE49-F238E27FC236}">
                <a16:creationId xmlns:a16="http://schemas.microsoft.com/office/drawing/2014/main" id="{083F587C-340C-4DF7-9E0F-9AE73A88B3F0}"/>
              </a:ext>
            </a:extLst>
          </p:cNvPr>
          <p:cNvSpPr txBox="1"/>
          <p:nvPr/>
        </p:nvSpPr>
        <p:spPr>
          <a:xfrm>
            <a:off x="1820333" y="2838770"/>
            <a:ext cx="1583266" cy="1631216"/>
          </a:xfrm>
          <a:prstGeom prst="rect">
            <a:avLst/>
          </a:prstGeom>
          <a:noFill/>
        </p:spPr>
        <p:txBody>
          <a:bodyPr wrap="square" rtlCol="0">
            <a:spAutoFit/>
          </a:bodyPr>
          <a:lstStyle/>
          <a:p>
            <a:pPr rtl="0">
              <a:spcBef>
                <a:spcPts val="0"/>
              </a:spcBef>
              <a:spcAft>
                <a:spcPts val="0"/>
              </a:spcAft>
            </a:pPr>
            <a:r>
              <a:rPr lang="en-US" sz="1800" b="1" i="0" u="none" strike="noStrike" dirty="0">
                <a:solidFill>
                  <a:srgbClr val="FFFFFF"/>
                </a:solidFill>
                <a:effectLst/>
                <a:latin typeface="Rajdhani" panose="020B0604020202020204" charset="0"/>
                <a:cs typeface="Rajdhani" panose="020B0604020202020204" charset="0"/>
              </a:rPr>
              <a:t>They are easy to manipulate and unregulated.</a:t>
            </a:r>
            <a:endParaRPr lang="en-US" b="1" dirty="0">
              <a:effectLst/>
              <a:latin typeface="Rajdhani" panose="020B0604020202020204" charset="0"/>
              <a:cs typeface="Rajdhani" panose="020B0604020202020204" charset="0"/>
            </a:endParaRPr>
          </a:p>
          <a:p>
            <a:br>
              <a:rPr lang="en-US" dirty="0"/>
            </a:br>
            <a:endParaRPr lang="en-AU" dirty="0"/>
          </a:p>
        </p:txBody>
      </p:sp>
      <p:sp>
        <p:nvSpPr>
          <p:cNvPr id="8" name="TextBox 7">
            <a:extLst>
              <a:ext uri="{FF2B5EF4-FFF2-40B4-BE49-F238E27FC236}">
                <a16:creationId xmlns:a16="http://schemas.microsoft.com/office/drawing/2014/main" id="{39101400-215E-4DE3-A37D-50DA4917F3DA}"/>
              </a:ext>
            </a:extLst>
          </p:cNvPr>
          <p:cNvSpPr txBox="1"/>
          <p:nvPr/>
        </p:nvSpPr>
        <p:spPr>
          <a:xfrm>
            <a:off x="5275737" y="2887016"/>
            <a:ext cx="1905000" cy="1354217"/>
          </a:xfrm>
          <a:prstGeom prst="rect">
            <a:avLst/>
          </a:prstGeom>
          <a:noFill/>
        </p:spPr>
        <p:txBody>
          <a:bodyPr wrap="square" rtlCol="0">
            <a:spAutoFit/>
          </a:bodyPr>
          <a:lstStyle/>
          <a:p>
            <a:pPr rtl="0">
              <a:spcBef>
                <a:spcPts val="0"/>
              </a:spcBef>
              <a:spcAft>
                <a:spcPts val="0"/>
              </a:spcAft>
            </a:pPr>
            <a:r>
              <a:rPr lang="en-US" sz="1800" b="1" i="0" u="none" strike="noStrike" dirty="0">
                <a:solidFill>
                  <a:srgbClr val="FFFFFF"/>
                </a:solidFill>
                <a:effectLst/>
                <a:latin typeface="Rajdhani" panose="020B0604020202020204" charset="0"/>
                <a:cs typeface="Rajdhani" panose="020B0604020202020204" charset="0"/>
              </a:rPr>
              <a:t>The threat is overblown but the potential is real.</a:t>
            </a:r>
            <a:endParaRPr lang="en-US" b="1" dirty="0">
              <a:effectLst/>
              <a:latin typeface="Rajdhani" panose="020B0604020202020204" charset="0"/>
              <a:cs typeface="Rajdhani" panose="020B0604020202020204" charset="0"/>
            </a:endParaRPr>
          </a:p>
          <a:p>
            <a:br>
              <a:rPr lang="en-US" dirty="0"/>
            </a:br>
            <a:endParaRPr lang="en-AU" dirty="0"/>
          </a:p>
        </p:txBody>
      </p:sp>
      <p:sp>
        <p:nvSpPr>
          <p:cNvPr id="9" name="TextBox 8">
            <a:extLst>
              <a:ext uri="{FF2B5EF4-FFF2-40B4-BE49-F238E27FC236}">
                <a16:creationId xmlns:a16="http://schemas.microsoft.com/office/drawing/2014/main" id="{2A109298-77AB-4429-941E-BDB07D91B731}"/>
              </a:ext>
            </a:extLst>
          </p:cNvPr>
          <p:cNvSpPr txBox="1"/>
          <p:nvPr/>
        </p:nvSpPr>
        <p:spPr>
          <a:xfrm>
            <a:off x="-8895" y="4633139"/>
            <a:ext cx="4832329" cy="738664"/>
          </a:xfrm>
          <a:prstGeom prst="rect">
            <a:avLst/>
          </a:prstGeom>
          <a:noFill/>
        </p:spPr>
        <p:txBody>
          <a:bodyPr wrap="square" rtlCol="0">
            <a:spAutoFit/>
          </a:bodyPr>
          <a:lstStyle/>
          <a:p>
            <a:pPr rtl="0">
              <a:spcBef>
                <a:spcPts val="0"/>
              </a:spcBef>
              <a:spcAft>
                <a:spcPts val="0"/>
              </a:spcAft>
            </a:pPr>
            <a:r>
              <a:rPr lang="en-US" b="1" i="0" u="none" strike="noStrike" dirty="0">
                <a:solidFill>
                  <a:schemeClr val="tx2"/>
                </a:solidFill>
                <a:effectLst/>
                <a:latin typeface="Rajdhani" panose="020B0604020202020204" charset="0"/>
                <a:cs typeface="Rajdhani" panose="020B0604020202020204" charset="0"/>
              </a:rPr>
              <a:t>AI has zero judgment, only humans have judgment?</a:t>
            </a:r>
            <a:endParaRPr lang="en-US" b="0" dirty="0">
              <a:solidFill>
                <a:schemeClr val="tx2"/>
              </a:solidFill>
              <a:effectLst/>
              <a:latin typeface="Rajdhani" panose="020B0604020202020204" charset="0"/>
              <a:cs typeface="Rajdhani" panose="020B0604020202020204" charset="0"/>
            </a:endParaRPr>
          </a:p>
          <a:p>
            <a:br>
              <a:rPr lang="en-US" dirty="0"/>
            </a:br>
            <a:endParaRPr lang="en-AU" dirty="0"/>
          </a:p>
        </p:txBody>
      </p:sp>
      <p:sp>
        <p:nvSpPr>
          <p:cNvPr id="10" name="TextBox 9">
            <a:extLst>
              <a:ext uri="{FF2B5EF4-FFF2-40B4-BE49-F238E27FC236}">
                <a16:creationId xmlns:a16="http://schemas.microsoft.com/office/drawing/2014/main" id="{EEFA6F89-3404-4908-95F5-6EA377A099C3}"/>
              </a:ext>
            </a:extLst>
          </p:cNvPr>
          <p:cNvSpPr txBox="1"/>
          <p:nvPr/>
        </p:nvSpPr>
        <p:spPr>
          <a:xfrm>
            <a:off x="4891168" y="4633139"/>
            <a:ext cx="3600666" cy="738664"/>
          </a:xfrm>
          <a:prstGeom prst="rect">
            <a:avLst/>
          </a:prstGeom>
          <a:noFill/>
        </p:spPr>
        <p:txBody>
          <a:bodyPr wrap="none" rtlCol="0">
            <a:spAutoFit/>
          </a:bodyPr>
          <a:lstStyle/>
          <a:p>
            <a:pPr rtl="0">
              <a:spcBef>
                <a:spcPts val="0"/>
              </a:spcBef>
              <a:spcAft>
                <a:spcPts val="0"/>
              </a:spcAft>
            </a:pPr>
            <a:r>
              <a:rPr lang="en-US" b="1" i="0" u="none" strike="noStrike" dirty="0">
                <a:solidFill>
                  <a:schemeClr val="tx2"/>
                </a:solidFill>
                <a:effectLst/>
                <a:latin typeface="Rajdhani" panose="020B0604020202020204" charset="0"/>
                <a:cs typeface="Rajdhani" panose="020B0604020202020204" charset="0"/>
              </a:rPr>
              <a:t>AI is going to win against human intelligence?</a:t>
            </a:r>
            <a:endParaRPr lang="en-US" b="0" dirty="0">
              <a:solidFill>
                <a:schemeClr val="tx2"/>
              </a:solidFill>
              <a:effectLst/>
              <a:latin typeface="Rajdhani" panose="020B0604020202020204" charset="0"/>
              <a:cs typeface="Rajdhani" panose="020B0604020202020204" charset="0"/>
            </a:endParaRPr>
          </a:p>
          <a:p>
            <a:br>
              <a:rPr lang="en-US" dirty="0"/>
            </a:br>
            <a:endParaRPr lang="en-AU" dirty="0"/>
          </a:p>
        </p:txBody>
      </p:sp>
      <p:pic>
        <p:nvPicPr>
          <p:cNvPr id="3081" name="Picture 9">
            <a:extLst>
              <a:ext uri="{FF2B5EF4-FFF2-40B4-BE49-F238E27FC236}">
                <a16:creationId xmlns:a16="http://schemas.microsoft.com/office/drawing/2014/main" id="{1162743C-5216-4592-ACCE-5B7D6CC77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672" y="3654225"/>
            <a:ext cx="958376" cy="1489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7"/>
        <p:cNvGrpSpPr/>
        <p:nvPr/>
      </p:nvGrpSpPr>
      <p:grpSpPr>
        <a:xfrm>
          <a:off x="0" y="0"/>
          <a:ext cx="0" cy="0"/>
          <a:chOff x="0" y="0"/>
          <a:chExt cx="0" cy="0"/>
        </a:xfrm>
      </p:grpSpPr>
      <p:sp>
        <p:nvSpPr>
          <p:cNvPr id="1768" name="Google Shape;1768;p46"/>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769" name="Google Shape;1769;p46"/>
          <p:cNvSpPr txBox="1">
            <a:spLocks noGrp="1"/>
          </p:cNvSpPr>
          <p:nvPr>
            <p:ph type="subTitle" idx="1"/>
          </p:nvPr>
        </p:nvSpPr>
        <p:spPr>
          <a:xfrm>
            <a:off x="2561975" y="2105100"/>
            <a:ext cx="4020000" cy="12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1770" name="Google Shape;1770;p46"/>
          <p:cNvSpPr txBox="1"/>
          <p:nvPr/>
        </p:nvSpPr>
        <p:spPr>
          <a:xfrm>
            <a:off x="3500975" y="4280644"/>
            <a:ext cx="2142000" cy="2358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Please keep this slide for attribution.</a:t>
            </a:r>
            <a:endParaRPr sz="900">
              <a:solidFill>
                <a:schemeClr val="lt2"/>
              </a:solidFill>
              <a:latin typeface="Fira Sans Condensed Light"/>
              <a:ea typeface="Fira Sans Condensed Light"/>
              <a:cs typeface="Fira Sans Condensed Light"/>
              <a:sym typeface="Fira Sans Condensed Light"/>
            </a:endParaRPr>
          </a:p>
        </p:txBody>
      </p:sp>
      <p:grpSp>
        <p:nvGrpSpPr>
          <p:cNvPr id="1771" name="Google Shape;1771;p46"/>
          <p:cNvGrpSpPr/>
          <p:nvPr/>
        </p:nvGrpSpPr>
        <p:grpSpPr>
          <a:xfrm>
            <a:off x="3914560" y="3451633"/>
            <a:ext cx="268782" cy="268485"/>
            <a:chOff x="3303268" y="3817349"/>
            <a:chExt cx="346056" cy="345674"/>
          </a:xfrm>
        </p:grpSpPr>
        <p:sp>
          <p:nvSpPr>
            <p:cNvPr id="1772"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46"/>
          <p:cNvGrpSpPr/>
          <p:nvPr/>
        </p:nvGrpSpPr>
        <p:grpSpPr>
          <a:xfrm>
            <a:off x="4263368" y="3451633"/>
            <a:ext cx="268782" cy="268485"/>
            <a:chOff x="3752358" y="3817349"/>
            <a:chExt cx="346056" cy="345674"/>
          </a:xfrm>
        </p:grpSpPr>
        <p:sp>
          <p:nvSpPr>
            <p:cNvPr id="1777"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46"/>
          <p:cNvGrpSpPr/>
          <p:nvPr/>
        </p:nvGrpSpPr>
        <p:grpSpPr>
          <a:xfrm>
            <a:off x="4612176" y="3451633"/>
            <a:ext cx="268757" cy="268485"/>
            <a:chOff x="4201447" y="3817349"/>
            <a:chExt cx="346024" cy="345674"/>
          </a:xfrm>
        </p:grpSpPr>
        <p:sp>
          <p:nvSpPr>
            <p:cNvPr id="1782"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46"/>
          <p:cNvGrpSpPr/>
          <p:nvPr/>
        </p:nvGrpSpPr>
        <p:grpSpPr>
          <a:xfrm>
            <a:off x="4960939" y="3451633"/>
            <a:ext cx="268460" cy="268485"/>
            <a:chOff x="5549861" y="3817349"/>
            <a:chExt cx="345642" cy="345674"/>
          </a:xfrm>
        </p:grpSpPr>
        <p:sp>
          <p:nvSpPr>
            <p:cNvPr id="1785"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sp>
        <p:nvSpPr>
          <p:cNvPr id="1719" name="Google Shape;1719;p43"/>
          <p:cNvSpPr/>
          <p:nvPr/>
        </p:nvSpPr>
        <p:spPr>
          <a:xfrm>
            <a:off x="1982839" y="1417056"/>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5183401" y="2998091"/>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txBox="1">
            <a:spLocks noGrp="1"/>
          </p:cNvSpPr>
          <p:nvPr>
            <p:ph type="title"/>
          </p:nvPr>
        </p:nvSpPr>
        <p:spPr>
          <a:xfrm>
            <a:off x="2414646" y="69312"/>
            <a:ext cx="3887953" cy="12830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sz="4000" dirty="0">
                <a:solidFill>
                  <a:schemeClr val="tx2"/>
                </a:solidFill>
              </a:rPr>
              <a:t>TEAM MA05</a:t>
            </a:r>
          </a:p>
        </p:txBody>
      </p:sp>
      <p:sp>
        <p:nvSpPr>
          <p:cNvPr id="1724" name="Google Shape;1724;p43"/>
          <p:cNvSpPr txBox="1">
            <a:spLocks noGrp="1"/>
          </p:cNvSpPr>
          <p:nvPr>
            <p:ph type="subTitle" idx="1"/>
          </p:nvPr>
        </p:nvSpPr>
        <p:spPr>
          <a:xfrm flipH="1">
            <a:off x="4289937" y="3922752"/>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sz="1600" b="1" dirty="0">
                <a:solidFill>
                  <a:schemeClr val="bg1">
                    <a:lumMod val="60000"/>
                    <a:lumOff val="40000"/>
                  </a:schemeClr>
                </a:solidFill>
                <a:latin typeface="Rajdhani"/>
                <a:ea typeface="Rajdhani"/>
                <a:cs typeface="Rajdhani"/>
                <a:sym typeface="Rajdhani"/>
              </a:rPr>
              <a:t>Chaojun(Wade) Xu</a:t>
            </a:r>
          </a:p>
        </p:txBody>
      </p:sp>
      <p:sp>
        <p:nvSpPr>
          <p:cNvPr id="1725" name="Google Shape;1725;p43"/>
          <p:cNvSpPr txBox="1">
            <a:spLocks noGrp="1"/>
          </p:cNvSpPr>
          <p:nvPr>
            <p:ph type="subTitle" idx="3"/>
          </p:nvPr>
        </p:nvSpPr>
        <p:spPr>
          <a:xfrm flipH="1">
            <a:off x="1081316" y="2245739"/>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sz="1600" b="1" dirty="0">
                <a:solidFill>
                  <a:schemeClr val="bg1">
                    <a:lumMod val="60000"/>
                    <a:lumOff val="40000"/>
                  </a:schemeClr>
                </a:solidFill>
                <a:latin typeface="Rajdhani"/>
                <a:ea typeface="Rajdhani"/>
                <a:cs typeface="Rajdhani"/>
                <a:sym typeface="Rajdhani"/>
              </a:rPr>
              <a:t>Surabhi Modak</a:t>
            </a:r>
          </a:p>
        </p:txBody>
      </p:sp>
      <p:grpSp>
        <p:nvGrpSpPr>
          <p:cNvPr id="1726" name="Google Shape;1726;p43"/>
          <p:cNvGrpSpPr/>
          <p:nvPr/>
        </p:nvGrpSpPr>
        <p:grpSpPr>
          <a:xfrm>
            <a:off x="5415851" y="3173578"/>
            <a:ext cx="393699" cy="507621"/>
            <a:chOff x="6698441" y="2414530"/>
            <a:chExt cx="277644" cy="357984"/>
          </a:xfrm>
        </p:grpSpPr>
        <p:sp>
          <p:nvSpPr>
            <p:cNvPr id="1727" name="Google Shape;1727;p43"/>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3"/>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3"/>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3"/>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3"/>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43"/>
          <p:cNvGrpSpPr/>
          <p:nvPr/>
        </p:nvGrpSpPr>
        <p:grpSpPr>
          <a:xfrm>
            <a:off x="2169399" y="1584618"/>
            <a:ext cx="471279" cy="503354"/>
            <a:chOff x="5289631" y="1500214"/>
            <a:chExt cx="332355" cy="354974"/>
          </a:xfrm>
        </p:grpSpPr>
        <p:sp>
          <p:nvSpPr>
            <p:cNvPr id="1734" name="Google Shape;1734;p43"/>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719;p43">
            <a:extLst>
              <a:ext uri="{FF2B5EF4-FFF2-40B4-BE49-F238E27FC236}">
                <a16:creationId xmlns:a16="http://schemas.microsoft.com/office/drawing/2014/main" id="{D4831663-DC7C-4197-B7CF-B84BB7C4EE71}"/>
              </a:ext>
            </a:extLst>
          </p:cNvPr>
          <p:cNvSpPr/>
          <p:nvPr/>
        </p:nvSpPr>
        <p:spPr>
          <a:xfrm>
            <a:off x="2960226" y="3056016"/>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733;p43">
            <a:extLst>
              <a:ext uri="{FF2B5EF4-FFF2-40B4-BE49-F238E27FC236}">
                <a16:creationId xmlns:a16="http://schemas.microsoft.com/office/drawing/2014/main" id="{4E888CF4-609B-48B5-8641-A41FA5ACEB80}"/>
              </a:ext>
            </a:extLst>
          </p:cNvPr>
          <p:cNvGrpSpPr/>
          <p:nvPr/>
        </p:nvGrpSpPr>
        <p:grpSpPr>
          <a:xfrm>
            <a:off x="3146786" y="3223578"/>
            <a:ext cx="471279" cy="503354"/>
            <a:chOff x="5289631" y="1500214"/>
            <a:chExt cx="332355" cy="354974"/>
          </a:xfrm>
        </p:grpSpPr>
        <p:sp>
          <p:nvSpPr>
            <p:cNvPr id="37" name="Google Shape;1734;p43">
              <a:extLst>
                <a:ext uri="{FF2B5EF4-FFF2-40B4-BE49-F238E27FC236}">
                  <a16:creationId xmlns:a16="http://schemas.microsoft.com/office/drawing/2014/main" id="{4F4F1F21-C59E-460F-AFA1-52103AC4AB60}"/>
                </a:ext>
              </a:extLst>
            </p:cNvPr>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35;p43">
              <a:extLst>
                <a:ext uri="{FF2B5EF4-FFF2-40B4-BE49-F238E27FC236}">
                  <a16:creationId xmlns:a16="http://schemas.microsoft.com/office/drawing/2014/main" id="{633C8047-A56E-40E1-99CB-945FD16E86F3}"/>
                </a:ext>
              </a:extLst>
            </p:cNvPr>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36;p43">
              <a:extLst>
                <a:ext uri="{FF2B5EF4-FFF2-40B4-BE49-F238E27FC236}">
                  <a16:creationId xmlns:a16="http://schemas.microsoft.com/office/drawing/2014/main" id="{411D53BF-8AED-48EB-8C06-F5C2955FAD0C}"/>
                </a:ext>
              </a:extLst>
            </p:cNvPr>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37;p43">
              <a:extLst>
                <a:ext uri="{FF2B5EF4-FFF2-40B4-BE49-F238E27FC236}">
                  <a16:creationId xmlns:a16="http://schemas.microsoft.com/office/drawing/2014/main" id="{A41CDE89-0AD6-4ECD-A35C-F45674C25549}"/>
                </a:ext>
              </a:extLst>
            </p:cNvPr>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38;p43">
              <a:extLst>
                <a:ext uri="{FF2B5EF4-FFF2-40B4-BE49-F238E27FC236}">
                  <a16:creationId xmlns:a16="http://schemas.microsoft.com/office/drawing/2014/main" id="{33815E28-DA68-41A3-BBED-DEA9EC480FF9}"/>
                </a:ext>
              </a:extLst>
            </p:cNvPr>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39;p43">
              <a:extLst>
                <a:ext uri="{FF2B5EF4-FFF2-40B4-BE49-F238E27FC236}">
                  <a16:creationId xmlns:a16="http://schemas.microsoft.com/office/drawing/2014/main" id="{8266F06E-9027-48B2-AE6B-7047CBA19BEB}"/>
                </a:ext>
              </a:extLst>
            </p:cNvPr>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720;p43">
            <a:extLst>
              <a:ext uri="{FF2B5EF4-FFF2-40B4-BE49-F238E27FC236}">
                <a16:creationId xmlns:a16="http://schemas.microsoft.com/office/drawing/2014/main" id="{77DC4D70-5EB3-40F9-872C-ABFBFB127DD8}"/>
              </a:ext>
            </a:extLst>
          </p:cNvPr>
          <p:cNvSpPr/>
          <p:nvPr/>
        </p:nvSpPr>
        <p:spPr>
          <a:xfrm>
            <a:off x="6042001" y="1391703"/>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1726;p43">
            <a:extLst>
              <a:ext uri="{FF2B5EF4-FFF2-40B4-BE49-F238E27FC236}">
                <a16:creationId xmlns:a16="http://schemas.microsoft.com/office/drawing/2014/main" id="{D21F67A5-49C6-496F-92F0-00E84F0155B6}"/>
              </a:ext>
            </a:extLst>
          </p:cNvPr>
          <p:cNvGrpSpPr/>
          <p:nvPr/>
        </p:nvGrpSpPr>
        <p:grpSpPr>
          <a:xfrm>
            <a:off x="6274451" y="1567190"/>
            <a:ext cx="393699" cy="507621"/>
            <a:chOff x="6698441" y="2414530"/>
            <a:chExt cx="277644" cy="357984"/>
          </a:xfrm>
        </p:grpSpPr>
        <p:sp>
          <p:nvSpPr>
            <p:cNvPr id="45" name="Google Shape;1727;p43">
              <a:extLst>
                <a:ext uri="{FF2B5EF4-FFF2-40B4-BE49-F238E27FC236}">
                  <a16:creationId xmlns:a16="http://schemas.microsoft.com/office/drawing/2014/main" id="{6F21190E-F2AB-492D-AEE6-D5F47183686B}"/>
                </a:ext>
              </a:extLst>
            </p:cNvPr>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28;p43">
              <a:extLst>
                <a:ext uri="{FF2B5EF4-FFF2-40B4-BE49-F238E27FC236}">
                  <a16:creationId xmlns:a16="http://schemas.microsoft.com/office/drawing/2014/main" id="{07B91A2E-6D3C-4D27-8C02-011FC68F0F16}"/>
                </a:ext>
              </a:extLst>
            </p:cNvPr>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29;p43">
              <a:extLst>
                <a:ext uri="{FF2B5EF4-FFF2-40B4-BE49-F238E27FC236}">
                  <a16:creationId xmlns:a16="http://schemas.microsoft.com/office/drawing/2014/main" id="{C122F542-0C5A-4C3F-B292-81099E4AF8A2}"/>
                </a:ext>
              </a:extLst>
            </p:cNvPr>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30;p43">
              <a:extLst>
                <a:ext uri="{FF2B5EF4-FFF2-40B4-BE49-F238E27FC236}">
                  <a16:creationId xmlns:a16="http://schemas.microsoft.com/office/drawing/2014/main" id="{CCE9F48D-B26A-40AF-944A-D86DB9E9E4C5}"/>
                </a:ext>
              </a:extLst>
            </p:cNvPr>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31;p43">
              <a:extLst>
                <a:ext uri="{FF2B5EF4-FFF2-40B4-BE49-F238E27FC236}">
                  <a16:creationId xmlns:a16="http://schemas.microsoft.com/office/drawing/2014/main" id="{3D745B20-7649-4C42-A940-E8466B20022F}"/>
                </a:ext>
              </a:extLst>
            </p:cNvPr>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32;p43">
              <a:extLst>
                <a:ext uri="{FF2B5EF4-FFF2-40B4-BE49-F238E27FC236}">
                  <a16:creationId xmlns:a16="http://schemas.microsoft.com/office/drawing/2014/main" id="{7E0227FA-BAF5-493D-801F-D55D14F14872}"/>
                </a:ext>
              </a:extLst>
            </p:cNvPr>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1724;p43">
            <a:extLst>
              <a:ext uri="{FF2B5EF4-FFF2-40B4-BE49-F238E27FC236}">
                <a16:creationId xmlns:a16="http://schemas.microsoft.com/office/drawing/2014/main" id="{3D3A930C-4476-4B19-B46C-C421D875A810}"/>
              </a:ext>
            </a:extLst>
          </p:cNvPr>
          <p:cNvSpPr txBox="1">
            <a:spLocks/>
          </p:cNvSpPr>
          <p:nvPr/>
        </p:nvSpPr>
        <p:spPr>
          <a:xfrm flipH="1">
            <a:off x="5138750" y="2335872"/>
            <a:ext cx="2711100" cy="4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400"/>
              <a:buFont typeface="Anton"/>
              <a:buNone/>
              <a:defRPr sz="1800" b="0" i="0" u="none" strike="noStrike" cap="none">
                <a:solidFill>
                  <a:schemeClr val="lt2"/>
                </a:solidFill>
                <a:latin typeface="Anton"/>
                <a:ea typeface="Anton"/>
                <a:cs typeface="Anton"/>
                <a:sym typeface="Anton"/>
              </a:defRPr>
            </a:lvl1pPr>
            <a:lvl2pPr marL="914400" marR="0" lvl="1"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2pPr>
            <a:lvl3pPr marL="1371600" marR="0" lvl="2"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3pPr>
            <a:lvl4pPr marL="1828800" marR="0" lvl="3"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4pPr>
            <a:lvl5pPr marL="2286000" marR="0" lvl="4"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5pPr>
            <a:lvl6pPr marL="2743200" marR="0" lvl="5"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6pPr>
            <a:lvl7pPr marL="3200400" marR="0" lvl="6"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7pPr>
            <a:lvl8pPr marL="3657600" marR="0" lvl="7"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8pPr>
            <a:lvl9pPr marL="4114800" marR="0" lvl="8"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9pPr>
          </a:lstStyle>
          <a:p>
            <a:pPr marL="0" indent="0"/>
            <a:r>
              <a:rPr lang="en-AU" sz="1600" b="1" dirty="0">
                <a:solidFill>
                  <a:schemeClr val="bg1">
                    <a:lumMod val="60000"/>
                    <a:lumOff val="40000"/>
                  </a:schemeClr>
                </a:solidFill>
                <a:latin typeface="Rajdhani"/>
                <a:ea typeface="Rajdhani"/>
                <a:cs typeface="Rajdhani"/>
                <a:sym typeface="Rajdhani"/>
              </a:rPr>
              <a:t>MD Saadman Hossain</a:t>
            </a:r>
          </a:p>
        </p:txBody>
      </p:sp>
      <p:sp>
        <p:nvSpPr>
          <p:cNvPr id="52" name="Google Shape;1724;p43">
            <a:extLst>
              <a:ext uri="{FF2B5EF4-FFF2-40B4-BE49-F238E27FC236}">
                <a16:creationId xmlns:a16="http://schemas.microsoft.com/office/drawing/2014/main" id="{E705D66D-3152-4C92-BEC0-05BA36C925B8}"/>
              </a:ext>
            </a:extLst>
          </p:cNvPr>
          <p:cNvSpPr txBox="1">
            <a:spLocks/>
          </p:cNvSpPr>
          <p:nvPr/>
        </p:nvSpPr>
        <p:spPr>
          <a:xfrm flipH="1">
            <a:off x="3028792" y="2309712"/>
            <a:ext cx="2711100" cy="4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400"/>
              <a:buFont typeface="Anton"/>
              <a:buNone/>
              <a:defRPr sz="1800" b="0" i="0" u="none" strike="noStrike" cap="none">
                <a:solidFill>
                  <a:schemeClr val="lt2"/>
                </a:solidFill>
                <a:latin typeface="Anton"/>
                <a:ea typeface="Anton"/>
                <a:cs typeface="Anton"/>
                <a:sym typeface="Anton"/>
              </a:defRPr>
            </a:lvl1pPr>
            <a:lvl2pPr marL="914400" marR="0" lvl="1"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2pPr>
            <a:lvl3pPr marL="1371600" marR="0" lvl="2"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3pPr>
            <a:lvl4pPr marL="1828800" marR="0" lvl="3"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4pPr>
            <a:lvl5pPr marL="2286000" marR="0" lvl="4"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5pPr>
            <a:lvl6pPr marL="2743200" marR="0" lvl="5"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6pPr>
            <a:lvl7pPr marL="3200400" marR="0" lvl="6"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7pPr>
            <a:lvl8pPr marL="3657600" marR="0" lvl="7"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8pPr>
            <a:lvl9pPr marL="4114800" marR="0" lvl="8"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9pPr>
          </a:lstStyle>
          <a:p>
            <a:pPr marL="0" indent="0"/>
            <a:r>
              <a:rPr lang="en-AU" sz="1600" b="1" dirty="0">
                <a:solidFill>
                  <a:schemeClr val="bg1">
                    <a:lumMod val="60000"/>
                    <a:lumOff val="40000"/>
                  </a:schemeClr>
                </a:solidFill>
                <a:latin typeface="Rajdhani"/>
                <a:ea typeface="Rajdhani"/>
                <a:cs typeface="Rajdhani"/>
                <a:sym typeface="Rajdhani"/>
              </a:rPr>
              <a:t>Adnan Yawar</a:t>
            </a:r>
          </a:p>
        </p:txBody>
      </p:sp>
      <p:sp>
        <p:nvSpPr>
          <p:cNvPr id="54" name="Google Shape;1720;p43">
            <a:extLst>
              <a:ext uri="{FF2B5EF4-FFF2-40B4-BE49-F238E27FC236}">
                <a16:creationId xmlns:a16="http://schemas.microsoft.com/office/drawing/2014/main" id="{1B608C09-4D7F-4185-B27F-5A03A500B667}"/>
              </a:ext>
            </a:extLst>
          </p:cNvPr>
          <p:cNvSpPr/>
          <p:nvPr/>
        </p:nvSpPr>
        <p:spPr>
          <a:xfrm>
            <a:off x="3956637" y="1378722"/>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1726;p43">
            <a:extLst>
              <a:ext uri="{FF2B5EF4-FFF2-40B4-BE49-F238E27FC236}">
                <a16:creationId xmlns:a16="http://schemas.microsoft.com/office/drawing/2014/main" id="{37EB17C6-24C1-424D-BFC2-7B19E60CBA48}"/>
              </a:ext>
            </a:extLst>
          </p:cNvPr>
          <p:cNvGrpSpPr/>
          <p:nvPr/>
        </p:nvGrpSpPr>
        <p:grpSpPr>
          <a:xfrm>
            <a:off x="4189087" y="1554209"/>
            <a:ext cx="393699" cy="507621"/>
            <a:chOff x="6698441" y="2414530"/>
            <a:chExt cx="277644" cy="357984"/>
          </a:xfrm>
        </p:grpSpPr>
        <p:sp>
          <p:nvSpPr>
            <p:cNvPr id="56" name="Google Shape;1727;p43">
              <a:extLst>
                <a:ext uri="{FF2B5EF4-FFF2-40B4-BE49-F238E27FC236}">
                  <a16:creationId xmlns:a16="http://schemas.microsoft.com/office/drawing/2014/main" id="{35D85030-12AC-4D3C-A4CF-9E426B843014}"/>
                </a:ext>
              </a:extLst>
            </p:cNvPr>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28;p43">
              <a:extLst>
                <a:ext uri="{FF2B5EF4-FFF2-40B4-BE49-F238E27FC236}">
                  <a16:creationId xmlns:a16="http://schemas.microsoft.com/office/drawing/2014/main" id="{BB7D4E35-C6E2-480D-8CF0-15CF1938333C}"/>
                </a:ext>
              </a:extLst>
            </p:cNvPr>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29;p43">
              <a:extLst>
                <a:ext uri="{FF2B5EF4-FFF2-40B4-BE49-F238E27FC236}">
                  <a16:creationId xmlns:a16="http://schemas.microsoft.com/office/drawing/2014/main" id="{D827F98A-983E-4734-A88E-FA637ABADEF9}"/>
                </a:ext>
              </a:extLst>
            </p:cNvPr>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30;p43">
              <a:extLst>
                <a:ext uri="{FF2B5EF4-FFF2-40B4-BE49-F238E27FC236}">
                  <a16:creationId xmlns:a16="http://schemas.microsoft.com/office/drawing/2014/main" id="{1BEDC376-7215-4EF7-AF9A-BBBAF63F40AD}"/>
                </a:ext>
              </a:extLst>
            </p:cNvPr>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31;p43">
              <a:extLst>
                <a:ext uri="{FF2B5EF4-FFF2-40B4-BE49-F238E27FC236}">
                  <a16:creationId xmlns:a16="http://schemas.microsoft.com/office/drawing/2014/main" id="{69909372-2F45-41F0-BC01-D69E3D05DFD4}"/>
                </a:ext>
              </a:extLst>
            </p:cNvPr>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32;p43">
              <a:extLst>
                <a:ext uri="{FF2B5EF4-FFF2-40B4-BE49-F238E27FC236}">
                  <a16:creationId xmlns:a16="http://schemas.microsoft.com/office/drawing/2014/main" id="{A5558E38-F9C2-44BC-9448-6F447E80759B}"/>
                </a:ext>
              </a:extLst>
            </p:cNvPr>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725;p43">
            <a:extLst>
              <a:ext uri="{FF2B5EF4-FFF2-40B4-BE49-F238E27FC236}">
                <a16:creationId xmlns:a16="http://schemas.microsoft.com/office/drawing/2014/main" id="{C1F4FE94-1CFC-4B08-87CF-663B32AAA7F9}"/>
              </a:ext>
            </a:extLst>
          </p:cNvPr>
          <p:cNvSpPr txBox="1">
            <a:spLocks/>
          </p:cNvSpPr>
          <p:nvPr/>
        </p:nvSpPr>
        <p:spPr>
          <a:xfrm flipH="1">
            <a:off x="1963469" y="3968180"/>
            <a:ext cx="2711100" cy="4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400"/>
              <a:buFont typeface="Anton"/>
              <a:buNone/>
              <a:defRPr sz="1800" b="0" i="0" u="none" strike="noStrike" cap="none">
                <a:solidFill>
                  <a:schemeClr val="lt2"/>
                </a:solidFill>
                <a:latin typeface="Anton"/>
                <a:ea typeface="Anton"/>
                <a:cs typeface="Anton"/>
                <a:sym typeface="Anton"/>
              </a:defRPr>
            </a:lvl1pPr>
            <a:lvl2pPr marL="914400" marR="0" lvl="1"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2pPr>
            <a:lvl3pPr marL="1371600" marR="0" lvl="2"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3pPr>
            <a:lvl4pPr marL="1828800" marR="0" lvl="3"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4pPr>
            <a:lvl5pPr marL="2286000" marR="0" lvl="4"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5pPr>
            <a:lvl6pPr marL="2743200" marR="0" lvl="5"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6pPr>
            <a:lvl7pPr marL="3200400" marR="0" lvl="6"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7pPr>
            <a:lvl8pPr marL="3657600" marR="0" lvl="7"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8pPr>
            <a:lvl9pPr marL="4114800" marR="0" lvl="8"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9pPr>
          </a:lstStyle>
          <a:p>
            <a:pPr marL="0" indent="0"/>
            <a:r>
              <a:rPr lang="en-AU" sz="1600" b="1" dirty="0">
                <a:solidFill>
                  <a:schemeClr val="bg1">
                    <a:lumMod val="60000"/>
                    <a:lumOff val="40000"/>
                  </a:schemeClr>
                </a:solidFill>
                <a:latin typeface="Rajdhani"/>
                <a:ea typeface="Rajdhani"/>
                <a:cs typeface="Rajdhani"/>
                <a:sym typeface="Rajdhani"/>
              </a:rPr>
              <a:t>Wing(Whitney) Yeung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550766" y="1762891"/>
            <a:ext cx="7704000" cy="13274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sz="8000" dirty="0">
                <a:solidFill>
                  <a:schemeClr val="tx2"/>
                </a:solidFill>
              </a:rPr>
              <a:t>What is AI?</a:t>
            </a:r>
            <a:endParaRPr sz="8000" dirty="0">
              <a:solidFill>
                <a:schemeClr val="tx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00837" y="1568645"/>
            <a:ext cx="2349976" cy="707886"/>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AU" dirty="0">
                <a:solidFill>
                  <a:schemeClr val="bg1">
                    <a:lumMod val="60000"/>
                    <a:lumOff val="40000"/>
                  </a:schemeClr>
                </a:solidFill>
              </a:rPr>
              <a:t>1921- science fiction play</a:t>
            </a:r>
          </a:p>
        </p:txBody>
      </p:sp>
      <p:sp>
        <p:nvSpPr>
          <p:cNvPr id="117" name="Google Shape;117;p26"/>
          <p:cNvSpPr txBox="1">
            <a:spLocks noGrp="1"/>
          </p:cNvSpPr>
          <p:nvPr>
            <p:ph type="title" idx="2"/>
          </p:nvPr>
        </p:nvSpPr>
        <p:spPr>
          <a:xfrm>
            <a:off x="4847011" y="1614407"/>
            <a:ext cx="2339100" cy="795565"/>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AU" dirty="0">
                <a:solidFill>
                  <a:schemeClr val="bg1">
                    <a:lumMod val="60000"/>
                    <a:lumOff val="40000"/>
                  </a:schemeClr>
                </a:solidFill>
              </a:rPr>
              <a:t>The imitation game</a:t>
            </a:r>
            <a:endParaRPr dirty="0">
              <a:solidFill>
                <a:schemeClr val="bg1">
                  <a:lumMod val="60000"/>
                  <a:lumOff val="40000"/>
                </a:schemeClr>
              </a:solidFill>
            </a:endParaRPr>
          </a:p>
        </p:txBody>
      </p:sp>
      <p:sp>
        <p:nvSpPr>
          <p:cNvPr id="119" name="Google Shape;119;p26"/>
          <p:cNvSpPr txBox="1">
            <a:spLocks noGrp="1"/>
          </p:cNvSpPr>
          <p:nvPr>
            <p:ph type="title" idx="4"/>
          </p:nvPr>
        </p:nvSpPr>
        <p:spPr>
          <a:xfrm>
            <a:off x="2755838" y="306941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AU" dirty="0">
                <a:solidFill>
                  <a:schemeClr val="bg1">
                    <a:lumMod val="60000"/>
                    <a:lumOff val="40000"/>
                  </a:schemeClr>
                </a:solidFill>
              </a:rPr>
              <a:t>Star wars</a:t>
            </a:r>
          </a:p>
        </p:txBody>
      </p:sp>
      <p:sp>
        <p:nvSpPr>
          <p:cNvPr id="121" name="Google Shape;121;p26"/>
          <p:cNvSpPr txBox="1">
            <a:spLocks noGrp="1"/>
          </p:cNvSpPr>
          <p:nvPr>
            <p:ph type="title" idx="6"/>
          </p:nvPr>
        </p:nvSpPr>
        <p:spPr>
          <a:xfrm>
            <a:off x="6113062" y="3051895"/>
            <a:ext cx="2339100" cy="630599"/>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AU" dirty="0">
                <a:solidFill>
                  <a:schemeClr val="bg1">
                    <a:lumMod val="60000"/>
                    <a:lumOff val="40000"/>
                  </a:schemeClr>
                </a:solidFill>
              </a:rPr>
              <a:t>Facebook chatbots</a:t>
            </a:r>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tx2"/>
                </a:solidFill>
              </a:rPr>
              <a:t>02</a:t>
            </a:r>
            <a:endParaRPr dirty="0">
              <a:solidFill>
                <a:schemeClr val="tx2"/>
              </a:solidFill>
            </a:endParaRP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tx2"/>
                </a:solidFill>
              </a:rPr>
              <a:t>01</a:t>
            </a:r>
            <a:endParaRPr dirty="0">
              <a:solidFill>
                <a:schemeClr val="tx2"/>
              </a:solidFill>
            </a:endParaRPr>
          </a:p>
        </p:txBody>
      </p:sp>
      <p:sp>
        <p:nvSpPr>
          <p:cNvPr id="125" name="Google Shape;125;p26"/>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tx2"/>
                </a:solidFill>
              </a:rPr>
              <a:t>04</a:t>
            </a:r>
            <a:endParaRPr dirty="0">
              <a:solidFill>
                <a:schemeClr val="tx2"/>
              </a:solidFill>
            </a:endParaRP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tx2"/>
                </a:solidFill>
              </a:rPr>
              <a:t>03</a:t>
            </a:r>
            <a:endParaRPr dirty="0">
              <a:solidFill>
                <a:schemeClr val="tx2"/>
              </a:solidFill>
            </a:endParaRPr>
          </a:p>
        </p:txBody>
      </p:sp>
      <p:cxnSp>
        <p:nvCxnSpPr>
          <p:cNvPr id="127" name="Google Shape;127;p26"/>
          <p:cNvCxnSpPr/>
          <p:nvPr/>
        </p:nvCxnSpPr>
        <p:spPr>
          <a:xfrm>
            <a:off x="2635538"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20" name="TextBox 19">
            <a:extLst>
              <a:ext uri="{FF2B5EF4-FFF2-40B4-BE49-F238E27FC236}">
                <a16:creationId xmlns:a16="http://schemas.microsoft.com/office/drawing/2014/main" id="{B1375EE2-70EE-4EB2-B56C-E4DD86A3BAC6}"/>
              </a:ext>
            </a:extLst>
          </p:cNvPr>
          <p:cNvSpPr txBox="1"/>
          <p:nvPr/>
        </p:nvSpPr>
        <p:spPr>
          <a:xfrm>
            <a:off x="3482979" y="396115"/>
            <a:ext cx="2728064" cy="707886"/>
          </a:xfrm>
          <a:prstGeom prst="rect">
            <a:avLst/>
          </a:prstGeom>
          <a:noFill/>
        </p:spPr>
        <p:txBody>
          <a:bodyPr wrap="square" rtlCol="0">
            <a:spAutoFit/>
          </a:bodyPr>
          <a:lstStyle/>
          <a:p>
            <a:r>
              <a:rPr lang="en-AU" sz="4000" b="1" dirty="0">
                <a:solidFill>
                  <a:schemeClr val="tx2"/>
                </a:solidFill>
                <a:latin typeface="Rajdhani" panose="020B0604020202020204" charset="0"/>
                <a:cs typeface="Rajdhani" panose="020B0604020202020204" charset="0"/>
              </a:rPr>
              <a:t>History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386292" y="1434600"/>
            <a:ext cx="2613769"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AU" sz="3200" dirty="0"/>
              <a:t>Who are the stakeholders?</a:t>
            </a:r>
          </a:p>
        </p:txBody>
      </p:sp>
      <p:sp>
        <p:nvSpPr>
          <p:cNvPr id="136" name="Google Shape;136;p27"/>
          <p:cNvSpPr txBox="1">
            <a:spLocks noGrp="1"/>
          </p:cNvSpPr>
          <p:nvPr>
            <p:ph type="subTitle" idx="1"/>
          </p:nvPr>
        </p:nvSpPr>
        <p:spPr>
          <a:xfrm>
            <a:off x="1447801" y="453967"/>
            <a:ext cx="4443780" cy="4368800"/>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indent="-457200" algn="l" rtl="0">
              <a:spcBef>
                <a:spcPts val="0"/>
              </a:spcBef>
              <a:spcAft>
                <a:spcPts val="0"/>
              </a:spcAft>
              <a:buFont typeface="Wingdings" panose="05000000000000000000" pitchFamily="2" charset="2"/>
              <a:buChar char="v"/>
            </a:pPr>
            <a:r>
              <a:rPr lang="en-US" sz="2400" dirty="0">
                <a:latin typeface="Rajdhani" panose="020B0604020202020204" charset="0"/>
                <a:cs typeface="Rajdhani" panose="020B0604020202020204" charset="0"/>
              </a:rPr>
              <a:t>Health Organizations</a:t>
            </a:r>
          </a:p>
          <a:p>
            <a:pPr lvl="0" indent="-457200" algn="l" rtl="0">
              <a:spcBef>
                <a:spcPts val="0"/>
              </a:spcBef>
              <a:spcAft>
                <a:spcPts val="0"/>
              </a:spcAft>
              <a:buFont typeface="Wingdings" panose="05000000000000000000" pitchFamily="2" charset="2"/>
              <a:buChar char="v"/>
            </a:pPr>
            <a:r>
              <a:rPr lang="en-US" sz="2400" dirty="0">
                <a:latin typeface="Rajdhani" panose="020B0604020202020204" charset="0"/>
                <a:cs typeface="Rajdhani" panose="020B0604020202020204" charset="0"/>
              </a:rPr>
              <a:t>Engineering and Product Development Teams </a:t>
            </a:r>
          </a:p>
          <a:p>
            <a:pPr lvl="0" indent="-457200" algn="l" rtl="0">
              <a:spcBef>
                <a:spcPts val="0"/>
              </a:spcBef>
              <a:spcAft>
                <a:spcPts val="0"/>
              </a:spcAft>
              <a:buFont typeface="Wingdings" panose="05000000000000000000" pitchFamily="2" charset="2"/>
              <a:buChar char="v"/>
            </a:pPr>
            <a:r>
              <a:rPr lang="en-US" sz="2400" dirty="0">
                <a:latin typeface="Rajdhani" panose="020B0604020202020204" charset="0"/>
                <a:cs typeface="Rajdhani" panose="020B0604020202020204" charset="0"/>
              </a:rPr>
              <a:t>Human Resources</a:t>
            </a:r>
          </a:p>
          <a:p>
            <a:pPr lvl="0" indent="-457200" algn="l" rtl="0">
              <a:spcBef>
                <a:spcPts val="0"/>
              </a:spcBef>
              <a:spcAft>
                <a:spcPts val="0"/>
              </a:spcAft>
              <a:buFont typeface="Wingdings" panose="05000000000000000000" pitchFamily="2" charset="2"/>
              <a:buChar char="v"/>
            </a:pPr>
            <a:r>
              <a:rPr lang="en-US" sz="2400" dirty="0">
                <a:latin typeface="Rajdhani" panose="020B0604020202020204" charset="0"/>
                <a:cs typeface="Rajdhani" panose="020B0604020202020204" charset="0"/>
              </a:rPr>
              <a:t>Legal</a:t>
            </a:r>
          </a:p>
          <a:p>
            <a:pPr lvl="0" indent="-457200" algn="l" rtl="0">
              <a:spcBef>
                <a:spcPts val="0"/>
              </a:spcBef>
              <a:spcAft>
                <a:spcPts val="0"/>
              </a:spcAft>
              <a:buFont typeface="Wingdings" panose="05000000000000000000" pitchFamily="2" charset="2"/>
              <a:buChar char="v"/>
            </a:pPr>
            <a:r>
              <a:rPr lang="en-US" sz="2400" dirty="0">
                <a:latin typeface="Rajdhani" panose="020B0604020202020204" charset="0"/>
                <a:cs typeface="Rajdhani" panose="020B0604020202020204" charset="0"/>
              </a:rPr>
              <a:t>Union</a:t>
            </a:r>
          </a:p>
          <a:p>
            <a:pPr lvl="0" indent="-457200" algn="l" rtl="0">
              <a:spcBef>
                <a:spcPts val="0"/>
              </a:spcBef>
              <a:spcAft>
                <a:spcPts val="0"/>
              </a:spcAft>
              <a:buFont typeface="Wingdings" panose="05000000000000000000" pitchFamily="2" charset="2"/>
              <a:buChar char="v"/>
            </a:pPr>
            <a:r>
              <a:rPr lang="en-US" sz="2400" dirty="0">
                <a:latin typeface="Rajdhani" panose="020B0604020202020204" charset="0"/>
                <a:cs typeface="Rajdhani" panose="020B0604020202020204" charset="0"/>
              </a:rPr>
              <a:t>Government</a:t>
            </a:r>
          </a:p>
          <a:p>
            <a:pPr lvl="0" indent="-457200" algn="l" rtl="0">
              <a:spcBef>
                <a:spcPts val="0"/>
              </a:spcBef>
              <a:spcAft>
                <a:spcPts val="0"/>
              </a:spcAft>
              <a:buFont typeface="Wingdings" panose="05000000000000000000" pitchFamily="2" charset="2"/>
              <a:buChar char="v"/>
            </a:pPr>
            <a:r>
              <a:rPr lang="en-US" sz="2400" dirty="0">
                <a:latin typeface="Rajdhani" panose="020B0604020202020204" charset="0"/>
                <a:cs typeface="Rajdhani" panose="020B0604020202020204" charset="0"/>
              </a:rPr>
              <a:t>IT Professionals</a:t>
            </a:r>
          </a:p>
          <a:p>
            <a:pPr lvl="0" indent="-457200" algn="l" rtl="0">
              <a:spcBef>
                <a:spcPts val="0"/>
              </a:spcBef>
              <a:spcAft>
                <a:spcPts val="0"/>
              </a:spcAft>
              <a:buFont typeface="Wingdings" panose="05000000000000000000" pitchFamily="2" charset="2"/>
              <a:buChar char="v"/>
            </a:pPr>
            <a:r>
              <a:rPr lang="en-US" sz="2400" dirty="0">
                <a:latin typeface="Rajdhani" panose="020B0604020202020204" charset="0"/>
                <a:cs typeface="Rajdhani" panose="020B0604020202020204" charset="0"/>
              </a:rPr>
              <a:t>Insurance companies</a:t>
            </a:r>
          </a:p>
          <a:p>
            <a:pPr lvl="0" indent="-457200" algn="l" rtl="0">
              <a:spcBef>
                <a:spcPts val="0"/>
              </a:spcBef>
              <a:spcAft>
                <a:spcPts val="0"/>
              </a:spcAft>
              <a:buFont typeface="Wingdings" panose="05000000000000000000" pitchFamily="2" charset="2"/>
              <a:buChar char="v"/>
            </a:pPr>
            <a:r>
              <a:rPr lang="en-US" sz="2400" dirty="0">
                <a:latin typeface="Rajdhani" panose="020B0604020202020204" charset="0"/>
                <a:cs typeface="Rajdhani" panose="020B0604020202020204" charset="0"/>
              </a:rPr>
              <a:t>Automotive industry</a:t>
            </a:r>
          </a:p>
          <a:p>
            <a:pPr lvl="0" indent="-457200" algn="l" rtl="0">
              <a:spcBef>
                <a:spcPts val="0"/>
              </a:spcBef>
              <a:spcAft>
                <a:spcPts val="0"/>
              </a:spcAft>
              <a:buFont typeface="Wingdings" panose="05000000000000000000" pitchFamily="2" charset="2"/>
              <a:buChar char="v"/>
            </a:pPr>
            <a:r>
              <a:rPr lang="en-US" sz="2400" dirty="0">
                <a:latin typeface="Rajdhani" panose="020B0604020202020204" charset="0"/>
                <a:cs typeface="Rajdhani" panose="020B0604020202020204" charset="0"/>
              </a:rPr>
              <a:t>General public</a:t>
            </a:r>
          </a:p>
        </p:txBody>
      </p:sp>
      <p:cxnSp>
        <p:nvCxnSpPr>
          <p:cNvPr id="137" name="Google Shape;137;p27"/>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EVOLUTION</a:t>
            </a:r>
            <a:endParaRPr/>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83775" y="11478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Jupiter is a gas giant and the biggest planet</a:t>
            </a:r>
            <a:endParaRPr>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1478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2005</a:t>
            </a:r>
            <a:endParaRPr sz="2400" b="1">
              <a:solidFill>
                <a:schemeClr val="lt2"/>
              </a:solidFill>
              <a:latin typeface="Rajdhani"/>
              <a:ea typeface="Rajdhani"/>
              <a:cs typeface="Rajdhani"/>
              <a:sym typeface="Rajdhani"/>
            </a:endParaRPr>
          </a:p>
        </p:txBody>
      </p:sp>
      <p:sp>
        <p:nvSpPr>
          <p:cNvPr id="146" name="Google Shape;146;p28"/>
          <p:cNvSpPr txBox="1"/>
          <p:nvPr/>
        </p:nvSpPr>
        <p:spPr>
          <a:xfrm>
            <a:off x="6256025" y="1888950"/>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Saturn is composed of hydrogen and helium</a:t>
            </a:r>
            <a:endParaRPr>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6281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Mercury is the closest planet to the Sun</a:t>
            </a:r>
            <a:endParaRPr>
              <a:solidFill>
                <a:schemeClr val="lt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Despite being red, Mars is a cold place</a:t>
            </a:r>
            <a:endParaRPr>
              <a:solidFill>
                <a:schemeClr val="lt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1888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2010</a:t>
            </a:r>
            <a:endParaRPr sz="2400" b="1">
              <a:solidFill>
                <a:schemeClr val="lt2"/>
              </a:solidFill>
              <a:latin typeface="Rajdhani"/>
              <a:ea typeface="Rajdhani"/>
              <a:cs typeface="Rajdhani"/>
              <a:sym typeface="Rajdhani"/>
            </a:endParaRPr>
          </a:p>
        </p:txBody>
      </p:sp>
      <p:sp>
        <p:nvSpPr>
          <p:cNvPr id="150" name="Google Shape;150;p28"/>
          <p:cNvSpPr txBox="1"/>
          <p:nvPr/>
        </p:nvSpPr>
        <p:spPr>
          <a:xfrm>
            <a:off x="6256025" y="26281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2015</a:t>
            </a:r>
            <a:endParaRPr sz="2400" b="1">
              <a:solidFill>
                <a:schemeClr val="lt2"/>
              </a:solidFill>
              <a:latin typeface="Rajdhani"/>
              <a:ea typeface="Rajdhani"/>
              <a:cs typeface="Rajdhani"/>
              <a:sym typeface="Rajdhani"/>
            </a:endParaRPr>
          </a:p>
        </p:txBody>
      </p:sp>
      <p:sp>
        <p:nvSpPr>
          <p:cNvPr id="151" name="Google Shape;151;p28"/>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2020</a:t>
            </a:r>
            <a:endParaRPr sz="2400" b="1">
              <a:solidFill>
                <a:schemeClr val="lt2"/>
              </a:solidFill>
              <a:latin typeface="Rajdhani"/>
              <a:ea typeface="Rajdhani"/>
              <a:cs typeface="Rajdhani"/>
              <a:sym typeface="Rajdhani"/>
            </a:endParaRPr>
          </a:p>
        </p:txBody>
      </p:sp>
      <p:cxnSp>
        <p:nvCxnSpPr>
          <p:cNvPr id="152" name="Google Shape;152;p28"/>
          <p:cNvCxnSpPr>
            <a:stCxn id="144" idx="3"/>
            <a:endCxn id="145" idx="1"/>
          </p:cNvCxnSpPr>
          <p:nvPr/>
        </p:nvCxnSpPr>
        <p:spPr>
          <a:xfrm>
            <a:off x="6047475" y="14610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6047475" y="22021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47475" y="294132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rot="10800000" flipH="1">
            <a:off x="6047475" y="3680625"/>
            <a:ext cx="208500" cy="18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WHAT SETS US APART?</a:t>
            </a:r>
            <a:endParaRPr sz="3000"/>
          </a:p>
        </p:txBody>
      </p:sp>
      <p:sp>
        <p:nvSpPr>
          <p:cNvPr id="161" name="Google Shape;161;p29"/>
          <p:cNvSpPr txBox="1">
            <a:spLocks noGrp="1"/>
          </p:cNvSpPr>
          <p:nvPr>
            <p:ph type="subTitle" idx="1"/>
          </p:nvPr>
        </p:nvSpPr>
        <p:spPr>
          <a:xfrm>
            <a:off x="720000" y="20559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Despite being red, Mars is actually a cold place. It’s full of iron oxide dust</a:t>
            </a:r>
            <a:endParaRPr/>
          </a:p>
        </p:txBody>
      </p:sp>
      <p:sp>
        <p:nvSpPr>
          <p:cNvPr id="162" name="Google Shape;162;p29"/>
          <p:cNvSpPr txBox="1">
            <a:spLocks noGrp="1"/>
          </p:cNvSpPr>
          <p:nvPr>
            <p:ph type="subTitle" idx="2"/>
          </p:nvPr>
        </p:nvSpPr>
        <p:spPr>
          <a:xfrm>
            <a:off x="6362450" y="20559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solidFill>
                  <a:schemeClr val="lt2"/>
                </a:solidFill>
              </a:rPr>
              <a:t>Venus has a beautiful name and is the second planet from the Sun</a:t>
            </a:r>
            <a:endParaRPr/>
          </a:p>
        </p:txBody>
      </p:sp>
      <p:sp>
        <p:nvSpPr>
          <p:cNvPr id="163" name="Google Shape;163;p29"/>
          <p:cNvSpPr txBox="1">
            <a:spLocks noGrp="1"/>
          </p:cNvSpPr>
          <p:nvPr>
            <p:ph type="subTitle" idx="3"/>
          </p:nvPr>
        </p:nvSpPr>
        <p:spPr>
          <a:xfrm>
            <a:off x="3541212" y="20559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Neptune is the fourth-largest planet in our Solar System</a:t>
            </a:r>
            <a:endParaRPr/>
          </a:p>
        </p:txBody>
      </p:sp>
      <p:sp>
        <p:nvSpPr>
          <p:cNvPr id="164" name="Google Shape;164;p29"/>
          <p:cNvSpPr txBox="1">
            <a:spLocks noGrp="1"/>
          </p:cNvSpPr>
          <p:nvPr>
            <p:ph type="title"/>
          </p:nvPr>
        </p:nvSpPr>
        <p:spPr>
          <a:xfrm>
            <a:off x="980700"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MARS</a:t>
            </a:r>
            <a:endParaRPr/>
          </a:p>
        </p:txBody>
      </p:sp>
      <p:sp>
        <p:nvSpPr>
          <p:cNvPr id="165" name="Google Shape;165;p29"/>
          <p:cNvSpPr txBox="1">
            <a:spLocks noGrp="1"/>
          </p:cNvSpPr>
          <p:nvPr>
            <p:ph type="title" idx="4"/>
          </p:nvPr>
        </p:nvSpPr>
        <p:spPr>
          <a:xfrm>
            <a:off x="6623150"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VENUS</a:t>
            </a:r>
            <a:endParaRPr/>
          </a:p>
        </p:txBody>
      </p:sp>
      <p:sp>
        <p:nvSpPr>
          <p:cNvPr id="166" name="Google Shape;166;p29"/>
          <p:cNvSpPr txBox="1">
            <a:spLocks noGrp="1"/>
          </p:cNvSpPr>
          <p:nvPr>
            <p:ph type="title" idx="5"/>
          </p:nvPr>
        </p:nvSpPr>
        <p:spPr>
          <a:xfrm>
            <a:off x="3801912"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NEPTUNE</a:t>
            </a:r>
            <a:endParaRPr/>
          </a:p>
        </p:txBody>
      </p:sp>
      <p:cxnSp>
        <p:nvCxnSpPr>
          <p:cNvPr id="167" name="Google Shape;167;p29"/>
          <p:cNvCxnSpPr>
            <a:stCxn id="161" idx="2"/>
            <a:endCxn id="164" idx="0"/>
          </p:cNvCxnSpPr>
          <p:nvPr/>
        </p:nvCxnSpPr>
        <p:spPr>
          <a:xfrm>
            <a:off x="1750350" y="302792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168" name="Google Shape;168;p29"/>
          <p:cNvCxnSpPr>
            <a:stCxn id="166" idx="0"/>
            <a:endCxn id="163" idx="2"/>
          </p:cNvCxnSpPr>
          <p:nvPr/>
        </p:nvCxnSpPr>
        <p:spPr>
          <a:xfrm rot="10800000">
            <a:off x="4571562" y="302797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169" name="Google Shape;169;p29"/>
          <p:cNvCxnSpPr>
            <a:stCxn id="165" idx="0"/>
            <a:endCxn id="162" idx="2"/>
          </p:cNvCxnSpPr>
          <p:nvPr/>
        </p:nvCxnSpPr>
        <p:spPr>
          <a:xfrm rot="10800000">
            <a:off x="7392800" y="3027975"/>
            <a:ext cx="0" cy="408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pic>
        <p:nvPicPr>
          <p:cNvPr id="3" name="Picture 2" descr="A picture containing engine&#10;&#10;Description automatically generated">
            <a:extLst>
              <a:ext uri="{FF2B5EF4-FFF2-40B4-BE49-F238E27FC236}">
                <a16:creationId xmlns:a16="http://schemas.microsoft.com/office/drawing/2014/main" id="{53ED3051-F416-43AD-A877-811A98D57733}"/>
              </a:ext>
            </a:extLst>
          </p:cNvPr>
          <p:cNvPicPr>
            <a:picLocks noChangeAspect="1"/>
          </p:cNvPicPr>
          <p:nvPr/>
        </p:nvPicPr>
        <p:blipFill>
          <a:blip r:embed="rId4"/>
          <a:stretch>
            <a:fillRect/>
          </a:stretch>
        </p:blipFill>
        <p:spPr>
          <a:xfrm>
            <a:off x="4813491" y="225465"/>
            <a:ext cx="4295792" cy="2858558"/>
          </a:xfrm>
          <a:prstGeom prst="rect">
            <a:avLst/>
          </a:prstGeom>
          <a:effectLst>
            <a:softEdge rad="317500"/>
          </a:effectLst>
        </p:spPr>
      </p:pic>
      <p:sp>
        <p:nvSpPr>
          <p:cNvPr id="4" name="Title 3">
            <a:extLst>
              <a:ext uri="{FF2B5EF4-FFF2-40B4-BE49-F238E27FC236}">
                <a16:creationId xmlns:a16="http://schemas.microsoft.com/office/drawing/2014/main" id="{EAA8F8A7-F1B2-42CE-BDA1-98BE0EA6E901}"/>
              </a:ext>
            </a:extLst>
          </p:cNvPr>
          <p:cNvSpPr>
            <a:spLocks noGrp="1"/>
          </p:cNvSpPr>
          <p:nvPr>
            <p:ph type="title"/>
          </p:nvPr>
        </p:nvSpPr>
        <p:spPr>
          <a:xfrm>
            <a:off x="784200" y="5350903"/>
            <a:ext cx="3787800" cy="3199800"/>
          </a:xfrm>
        </p:spPr>
        <p:txBody>
          <a:bodyPr/>
          <a:lstStyle/>
          <a:p>
            <a:endParaRPr lang="en-AU" dirty="0"/>
          </a:p>
        </p:txBody>
      </p:sp>
      <p:sp>
        <p:nvSpPr>
          <p:cNvPr id="5" name="Subtitle 4">
            <a:extLst>
              <a:ext uri="{FF2B5EF4-FFF2-40B4-BE49-F238E27FC236}">
                <a16:creationId xmlns:a16="http://schemas.microsoft.com/office/drawing/2014/main" id="{2E2BE121-6695-432D-9B23-FF58BAD36566}"/>
              </a:ext>
            </a:extLst>
          </p:cNvPr>
          <p:cNvSpPr>
            <a:spLocks noGrp="1"/>
          </p:cNvSpPr>
          <p:nvPr>
            <p:ph type="subTitle" idx="1"/>
          </p:nvPr>
        </p:nvSpPr>
        <p:spPr>
          <a:xfrm>
            <a:off x="5143899" y="5350903"/>
            <a:ext cx="1940100" cy="1235100"/>
          </a:xfrm>
        </p:spPr>
        <p:txBody>
          <a:bodyPr/>
          <a:lstStyle/>
          <a:p>
            <a:endParaRPr lang="en-AU" dirty="0"/>
          </a:p>
        </p:txBody>
      </p:sp>
      <p:sp>
        <p:nvSpPr>
          <p:cNvPr id="15" name="Google Shape;174;p30">
            <a:extLst>
              <a:ext uri="{FF2B5EF4-FFF2-40B4-BE49-F238E27FC236}">
                <a16:creationId xmlns:a16="http://schemas.microsoft.com/office/drawing/2014/main" id="{66D20DAE-7FAC-4A41-86CD-D22249DA03A2}"/>
              </a:ext>
            </a:extLst>
          </p:cNvPr>
          <p:cNvSpPr txBox="1">
            <a:spLocks/>
          </p:cNvSpPr>
          <p:nvPr/>
        </p:nvSpPr>
        <p:spPr>
          <a:xfrm>
            <a:off x="370425" y="277583"/>
            <a:ext cx="4497908" cy="12263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6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9pPr>
          </a:lstStyle>
          <a:p>
            <a:pPr algn="ctr"/>
            <a:r>
              <a:rPr lang="en-AU" sz="2400" dirty="0"/>
              <a:t>Some Positive aspects of AI in the automotive and machines industry</a:t>
            </a:r>
          </a:p>
        </p:txBody>
      </p:sp>
      <p:sp>
        <p:nvSpPr>
          <p:cNvPr id="16" name="Google Shape;175;p30">
            <a:extLst>
              <a:ext uri="{FF2B5EF4-FFF2-40B4-BE49-F238E27FC236}">
                <a16:creationId xmlns:a16="http://schemas.microsoft.com/office/drawing/2014/main" id="{E6773078-E9A2-4BF0-BA86-313E202F10DD}"/>
              </a:ext>
            </a:extLst>
          </p:cNvPr>
          <p:cNvSpPr txBox="1">
            <a:spLocks/>
          </p:cNvSpPr>
          <p:nvPr/>
        </p:nvSpPr>
        <p:spPr>
          <a:xfrm>
            <a:off x="4904607" y="2571750"/>
            <a:ext cx="4090794" cy="243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endParaRPr lang="en-US" sz="1800" dirty="0"/>
          </a:p>
          <a:p>
            <a:pPr marL="0" indent="0"/>
            <a:r>
              <a:rPr lang="en-US" sz="1800" b="1" dirty="0">
                <a:solidFill>
                  <a:schemeClr val="bg1">
                    <a:lumMod val="60000"/>
                    <a:lumOff val="40000"/>
                  </a:schemeClr>
                </a:solidFill>
              </a:rPr>
              <a:t>Some examples</a:t>
            </a:r>
          </a:p>
          <a:p>
            <a:pPr marL="285750" indent="-285750">
              <a:buFont typeface="Wingdings" panose="05000000000000000000" pitchFamily="2" charset="2"/>
              <a:buChar char="v"/>
            </a:pPr>
            <a:r>
              <a:rPr lang="en-US" sz="1800" b="1" i="1" dirty="0">
                <a:solidFill>
                  <a:schemeClr val="bg1">
                    <a:lumMod val="60000"/>
                    <a:lumOff val="40000"/>
                  </a:schemeClr>
                </a:solidFill>
              </a:rPr>
              <a:t>Machinery lifespan determination </a:t>
            </a:r>
            <a:r>
              <a:rPr lang="en-US" sz="1800" dirty="0"/>
              <a:t>- DataRPM’s machine learning technology</a:t>
            </a:r>
          </a:p>
          <a:p>
            <a:pPr marL="285750" indent="-285750">
              <a:buFont typeface="Wingdings" panose="05000000000000000000" pitchFamily="2" charset="2"/>
              <a:buChar char="v"/>
            </a:pPr>
            <a:r>
              <a:rPr lang="en-US" sz="1800" b="1" i="1" dirty="0">
                <a:solidFill>
                  <a:schemeClr val="bg1">
                    <a:lumMod val="60000"/>
                    <a:lumOff val="40000"/>
                  </a:schemeClr>
                </a:solidFill>
              </a:rPr>
              <a:t>Self-driving cars- </a:t>
            </a:r>
            <a:r>
              <a:rPr lang="en-US" sz="1800" dirty="0"/>
              <a:t>nuTonomy is creating autonomous technology for completely driverless vehicles.</a:t>
            </a:r>
            <a:endParaRPr lang="en-AU" sz="1800" dirty="0"/>
          </a:p>
        </p:txBody>
      </p:sp>
      <p:cxnSp>
        <p:nvCxnSpPr>
          <p:cNvPr id="17" name="Google Shape;177;p30">
            <a:extLst>
              <a:ext uri="{FF2B5EF4-FFF2-40B4-BE49-F238E27FC236}">
                <a16:creationId xmlns:a16="http://schemas.microsoft.com/office/drawing/2014/main" id="{32318A86-38D8-4836-BE3A-5BDAD75FCFE6}"/>
              </a:ext>
            </a:extLst>
          </p:cNvPr>
          <p:cNvCxnSpPr/>
          <p:nvPr/>
        </p:nvCxnSpPr>
        <p:spPr>
          <a:xfrm rot="10800000" flipH="1">
            <a:off x="5237154" y="4915935"/>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18" name="Picture 2">
            <a:extLst>
              <a:ext uri="{FF2B5EF4-FFF2-40B4-BE49-F238E27FC236}">
                <a16:creationId xmlns:a16="http://schemas.microsoft.com/office/drawing/2014/main" id="{F3BB9FE6-34A2-4F0B-B2F8-56BD347A54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69" y="1420007"/>
            <a:ext cx="1589884" cy="3668963"/>
          </a:xfrm>
          <a:custGeom>
            <a:avLst/>
            <a:gdLst>
              <a:gd name="connsiteX0" fmla="*/ 0 w 1589884"/>
              <a:gd name="connsiteY0" fmla="*/ 0 h 3668963"/>
              <a:gd name="connsiteX1" fmla="*/ 514062 w 1589884"/>
              <a:gd name="connsiteY1" fmla="*/ 0 h 3668963"/>
              <a:gd name="connsiteX2" fmla="*/ 1028125 w 1589884"/>
              <a:gd name="connsiteY2" fmla="*/ 0 h 3668963"/>
              <a:gd name="connsiteX3" fmla="*/ 1589884 w 1589884"/>
              <a:gd name="connsiteY3" fmla="*/ 0 h 3668963"/>
              <a:gd name="connsiteX4" fmla="*/ 1589884 w 1589884"/>
              <a:gd name="connsiteY4" fmla="*/ 538115 h 3668963"/>
              <a:gd name="connsiteX5" fmla="*/ 1589884 w 1589884"/>
              <a:gd name="connsiteY5" fmla="*/ 1039540 h 3668963"/>
              <a:gd name="connsiteX6" fmla="*/ 1589884 w 1589884"/>
              <a:gd name="connsiteY6" fmla="*/ 1614344 h 3668963"/>
              <a:gd name="connsiteX7" fmla="*/ 1589884 w 1589884"/>
              <a:gd name="connsiteY7" fmla="*/ 2299217 h 3668963"/>
              <a:gd name="connsiteX8" fmla="*/ 1589884 w 1589884"/>
              <a:gd name="connsiteY8" fmla="*/ 2984090 h 3668963"/>
              <a:gd name="connsiteX9" fmla="*/ 1589884 w 1589884"/>
              <a:gd name="connsiteY9" fmla="*/ 3668963 h 3668963"/>
              <a:gd name="connsiteX10" fmla="*/ 1107619 w 1589884"/>
              <a:gd name="connsiteY10" fmla="*/ 3668963 h 3668963"/>
              <a:gd name="connsiteX11" fmla="*/ 609456 w 1589884"/>
              <a:gd name="connsiteY11" fmla="*/ 3668963 h 3668963"/>
              <a:gd name="connsiteX12" fmla="*/ 0 w 1589884"/>
              <a:gd name="connsiteY12" fmla="*/ 3668963 h 3668963"/>
              <a:gd name="connsiteX13" fmla="*/ 0 w 1589884"/>
              <a:gd name="connsiteY13" fmla="*/ 3094159 h 3668963"/>
              <a:gd name="connsiteX14" fmla="*/ 0 w 1589884"/>
              <a:gd name="connsiteY14" fmla="*/ 2482665 h 3668963"/>
              <a:gd name="connsiteX15" fmla="*/ 0 w 1589884"/>
              <a:gd name="connsiteY15" fmla="*/ 1834482 h 3668963"/>
              <a:gd name="connsiteX16" fmla="*/ 0 w 1589884"/>
              <a:gd name="connsiteY16" fmla="*/ 1296367 h 3668963"/>
              <a:gd name="connsiteX17" fmla="*/ 0 w 1589884"/>
              <a:gd name="connsiteY17" fmla="*/ 611494 h 3668963"/>
              <a:gd name="connsiteX18" fmla="*/ 0 w 1589884"/>
              <a:gd name="connsiteY18" fmla="*/ 0 h 366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9884" h="3668963" extrusionOk="0">
                <a:moveTo>
                  <a:pt x="0" y="0"/>
                </a:moveTo>
                <a:cubicBezTo>
                  <a:pt x="221125" y="-7851"/>
                  <a:pt x="402818" y="-2567"/>
                  <a:pt x="514062" y="0"/>
                </a:cubicBezTo>
                <a:cubicBezTo>
                  <a:pt x="625306" y="2567"/>
                  <a:pt x="826232" y="-14993"/>
                  <a:pt x="1028125" y="0"/>
                </a:cubicBezTo>
                <a:cubicBezTo>
                  <a:pt x="1230018" y="14993"/>
                  <a:pt x="1459932" y="-13141"/>
                  <a:pt x="1589884" y="0"/>
                </a:cubicBezTo>
                <a:cubicBezTo>
                  <a:pt x="1573105" y="231150"/>
                  <a:pt x="1592959" y="355468"/>
                  <a:pt x="1589884" y="538115"/>
                </a:cubicBezTo>
                <a:cubicBezTo>
                  <a:pt x="1586809" y="720763"/>
                  <a:pt x="1578919" y="788950"/>
                  <a:pt x="1589884" y="1039540"/>
                </a:cubicBezTo>
                <a:cubicBezTo>
                  <a:pt x="1600849" y="1290131"/>
                  <a:pt x="1586098" y="1469860"/>
                  <a:pt x="1589884" y="1614344"/>
                </a:cubicBezTo>
                <a:cubicBezTo>
                  <a:pt x="1593670" y="1758828"/>
                  <a:pt x="1576670" y="2135885"/>
                  <a:pt x="1589884" y="2299217"/>
                </a:cubicBezTo>
                <a:cubicBezTo>
                  <a:pt x="1603098" y="2462549"/>
                  <a:pt x="1593883" y="2656014"/>
                  <a:pt x="1589884" y="2984090"/>
                </a:cubicBezTo>
                <a:cubicBezTo>
                  <a:pt x="1585885" y="3312166"/>
                  <a:pt x="1618318" y="3435194"/>
                  <a:pt x="1589884" y="3668963"/>
                </a:cubicBezTo>
                <a:cubicBezTo>
                  <a:pt x="1490255" y="3662093"/>
                  <a:pt x="1330286" y="3664348"/>
                  <a:pt x="1107619" y="3668963"/>
                </a:cubicBezTo>
                <a:cubicBezTo>
                  <a:pt x="884952" y="3673578"/>
                  <a:pt x="748948" y="3677217"/>
                  <a:pt x="609456" y="3668963"/>
                </a:cubicBezTo>
                <a:cubicBezTo>
                  <a:pt x="469964" y="3660709"/>
                  <a:pt x="201375" y="3640467"/>
                  <a:pt x="0" y="3668963"/>
                </a:cubicBezTo>
                <a:cubicBezTo>
                  <a:pt x="-11454" y="3490684"/>
                  <a:pt x="3190" y="3326842"/>
                  <a:pt x="0" y="3094159"/>
                </a:cubicBezTo>
                <a:cubicBezTo>
                  <a:pt x="-3190" y="2861476"/>
                  <a:pt x="-15826" y="2726864"/>
                  <a:pt x="0" y="2482665"/>
                </a:cubicBezTo>
                <a:cubicBezTo>
                  <a:pt x="15826" y="2238466"/>
                  <a:pt x="-16983" y="1975233"/>
                  <a:pt x="0" y="1834482"/>
                </a:cubicBezTo>
                <a:cubicBezTo>
                  <a:pt x="16983" y="1693731"/>
                  <a:pt x="-17512" y="1554299"/>
                  <a:pt x="0" y="1296367"/>
                </a:cubicBezTo>
                <a:cubicBezTo>
                  <a:pt x="17512" y="1038436"/>
                  <a:pt x="24290" y="801307"/>
                  <a:pt x="0" y="611494"/>
                </a:cubicBezTo>
                <a:cubicBezTo>
                  <a:pt x="-24290" y="421681"/>
                  <a:pt x="-12761" y="139303"/>
                  <a:pt x="0" y="0"/>
                </a:cubicBezTo>
                <a:close/>
              </a:path>
            </a:pathLst>
          </a:custGeom>
          <a:noFill/>
          <a:ln>
            <a:noFill/>
            <a:extLst>
              <a:ext uri="{C807C97D-BFC1-408E-A445-0C87EB9F89A2}">
                <ask:lineSketchStyleProps xmlns:ask="http://schemas.microsoft.com/office/drawing/2018/sketchyshapes" sd="2035663033">
                  <a:prstGeom prst="rect">
                    <a:avLst/>
                  </a:prstGeom>
                  <ask:type>
                    <ask:lineSketchFreehand/>
                  </ask:type>
                </ask:lineSketchStyleProps>
              </a:ext>
            </a:extLst>
          </a:ln>
          <a:effectLst>
            <a:glow rad="63500">
              <a:schemeClr val="accent2">
                <a:satMod val="175000"/>
                <a:alpha val="40000"/>
              </a:schemeClr>
            </a:glow>
            <a:innerShdw blurRad="63500" dist="50800" dir="2700000">
              <a:prstClr val="black">
                <a:alpha val="50000"/>
              </a:prstClr>
            </a:innerShdw>
            <a:softEdge rad="3175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D936C8-94D3-4C58-B628-C602497DD1B0}"/>
              </a:ext>
            </a:extLst>
          </p:cNvPr>
          <p:cNvSpPr txBox="1"/>
          <p:nvPr/>
        </p:nvSpPr>
        <p:spPr>
          <a:xfrm>
            <a:off x="1749735" y="1946992"/>
            <a:ext cx="2949874" cy="1569660"/>
          </a:xfrm>
          <a:prstGeom prst="rect">
            <a:avLst/>
          </a:prstGeom>
          <a:noFill/>
        </p:spPr>
        <p:txBody>
          <a:bodyPr wrap="square" rtlCol="0">
            <a:spAutoFit/>
          </a:bodyPr>
          <a:lstStyle/>
          <a:p>
            <a:r>
              <a:rPr lang="en-US" sz="1600" i="1" dirty="0">
                <a:solidFill>
                  <a:schemeClr val="tx2"/>
                </a:solidFill>
                <a:latin typeface="Rajdhani" panose="020B0604020202020204" charset="0"/>
                <a:cs typeface="Rajdhani" panose="020B0604020202020204" charset="0"/>
              </a:rPr>
              <a:t>Top car manufacturers have embraced robotics and leaders in the automotive supply chain are embracing artificial intelligence (AI) to take on tasks such as quality control.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226392" y="13101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Rajdhani" panose="020B0604020202020204" charset="0"/>
                <a:cs typeface="Rajdhani" panose="020B0604020202020204" charset="0"/>
              </a:rPr>
              <a:t>Citizen Privacy Violations </a:t>
            </a:r>
            <a:r>
              <a:rPr lang="en-US" dirty="0">
                <a:latin typeface="Rajdhani" panose="020B0604020202020204" charset="0"/>
                <a:cs typeface="Rajdhani" panose="020B0604020202020204" charset="0"/>
              </a:rPr>
              <a:t>- Accurate data user portrait</a:t>
            </a:r>
          </a:p>
        </p:txBody>
      </p:sp>
      <p:sp>
        <p:nvSpPr>
          <p:cNvPr id="183" name="Google Shape;183;p31"/>
          <p:cNvSpPr txBox="1">
            <a:spLocks noGrp="1"/>
          </p:cNvSpPr>
          <p:nvPr>
            <p:ph type="subTitle" idx="2"/>
          </p:nvPr>
        </p:nvSpPr>
        <p:spPr>
          <a:xfrm>
            <a:off x="5303965" y="1310125"/>
            <a:ext cx="2705501" cy="72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Rajdhani" panose="020B0604020202020204" charset="0"/>
                <a:cs typeface="Rajdhani" panose="020B0604020202020204" charset="0"/>
              </a:rPr>
              <a:t>Unemployment</a:t>
            </a:r>
            <a:r>
              <a:rPr lang="en-US" dirty="0">
                <a:latin typeface="Rajdhani" panose="020B0604020202020204" charset="0"/>
                <a:cs typeface="Rajdhani" panose="020B0604020202020204" charset="0"/>
              </a:rPr>
              <a:t> - machines replacing humans, book-keeping, receptionists, drivers etc.</a:t>
            </a:r>
          </a:p>
        </p:txBody>
      </p:sp>
      <p:sp>
        <p:nvSpPr>
          <p:cNvPr id="184" name="Google Shape;184;p31"/>
          <p:cNvSpPr txBox="1">
            <a:spLocks noGrp="1"/>
          </p:cNvSpPr>
          <p:nvPr>
            <p:ph type="subTitle" idx="3"/>
          </p:nvPr>
        </p:nvSpPr>
        <p:spPr>
          <a:xfrm>
            <a:off x="1226392" y="2907250"/>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Rajdhani" panose="020B0604020202020204" charset="0"/>
                <a:cs typeface="Rajdhani" panose="020B0604020202020204" charset="0"/>
              </a:rPr>
              <a:t>Terrorist</a:t>
            </a:r>
            <a:r>
              <a:rPr lang="en-US" dirty="0">
                <a:latin typeface="Rajdhani" panose="020B0604020202020204" charset="0"/>
                <a:cs typeface="Rajdhani" panose="020B0604020202020204" charset="0"/>
              </a:rPr>
              <a:t> - Automatic weapons </a:t>
            </a:r>
          </a:p>
        </p:txBody>
      </p:sp>
      <p:sp>
        <p:nvSpPr>
          <p:cNvPr id="185" name="Google Shape;185;p31"/>
          <p:cNvSpPr txBox="1">
            <a:spLocks noGrp="1"/>
          </p:cNvSpPr>
          <p:nvPr>
            <p:ph type="subTitle" idx="4"/>
          </p:nvPr>
        </p:nvSpPr>
        <p:spPr>
          <a:xfrm>
            <a:off x="5303966" y="2907250"/>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Rajdhani" panose="020B0604020202020204" charset="0"/>
                <a:cs typeface="Rajdhani" panose="020B0604020202020204" charset="0"/>
              </a:rPr>
              <a:t>Drivers</a:t>
            </a:r>
            <a:r>
              <a:rPr lang="en-US" dirty="0">
                <a:latin typeface="Rajdhani" panose="020B0604020202020204" charset="0"/>
                <a:cs typeface="Rajdhani" panose="020B0604020202020204" charset="0"/>
              </a:rPr>
              <a:t> - Automation makes the usability of self-driving cars at high-risk</a:t>
            </a:r>
          </a:p>
        </p:txBody>
      </p:sp>
      <p:sp>
        <p:nvSpPr>
          <p:cNvPr id="186" name="Google Shape;186;p31"/>
          <p:cNvSpPr txBox="1">
            <a:spLocks noGrp="1"/>
          </p:cNvSpPr>
          <p:nvPr>
            <p:ph type="title"/>
          </p:nvPr>
        </p:nvSpPr>
        <p:spPr>
          <a:xfrm>
            <a:off x="305466" y="44338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Concerns &amp; Consequences</a:t>
            </a:r>
            <a:endParaRPr dirty="0"/>
          </a:p>
        </p:txBody>
      </p:sp>
      <p:grpSp>
        <p:nvGrpSpPr>
          <p:cNvPr id="187" name="Google Shape;187;p31"/>
          <p:cNvGrpSpPr/>
          <p:nvPr/>
        </p:nvGrpSpPr>
        <p:grpSpPr>
          <a:xfrm>
            <a:off x="4708008" y="3067449"/>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31"/>
          <p:cNvGrpSpPr/>
          <p:nvPr/>
        </p:nvGrpSpPr>
        <p:grpSpPr>
          <a:xfrm>
            <a:off x="4708083" y="1470585"/>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1171392" y="12976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246942" y="129767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632443" y="1470846"/>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1171392" y="2894800"/>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354" name="Google Shape;354;p31"/>
          <p:cNvCxnSpPr/>
          <p:nvPr/>
        </p:nvCxnSpPr>
        <p:spPr>
          <a:xfrm>
            <a:off x="5246942" y="2894800"/>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355" name="Google Shape;355;p31"/>
          <p:cNvGrpSpPr/>
          <p:nvPr/>
        </p:nvGrpSpPr>
        <p:grpSpPr>
          <a:xfrm>
            <a:off x="632480" y="3056228"/>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4FDB1F3-13B1-401F-816D-77BFBC2A52D8}"/>
              </a:ext>
            </a:extLst>
          </p:cNvPr>
          <p:cNvSpPr txBox="1"/>
          <p:nvPr/>
        </p:nvSpPr>
        <p:spPr>
          <a:xfrm>
            <a:off x="805680" y="3843169"/>
            <a:ext cx="691849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3F3F3"/>
              </a:buClr>
              <a:buSzPts val="1100"/>
              <a:buFont typeface="Josefin Slab"/>
              <a:buNone/>
              <a:tabLst/>
              <a:defRPr/>
            </a:pPr>
            <a:r>
              <a:rPr lang="en-US" b="1" i="1" dirty="0">
                <a:solidFill>
                  <a:srgbClr val="F3F3F3"/>
                </a:solidFill>
                <a:latin typeface="Rajdhani" panose="020B0604020202020204" charset="0"/>
                <a:cs typeface="Rajdhani" panose="020B0604020202020204" charset="0"/>
                <a:sym typeface="Fira Sans Condensed Light"/>
              </a:rPr>
              <a:t>I</a:t>
            </a:r>
            <a:r>
              <a:rPr kumimoji="0" lang="en-US" sz="1400" b="1" i="1" u="none" strike="noStrike" kern="0" cap="none" spc="0" normalizeH="0" baseline="0" noProof="0" dirty="0">
                <a:ln>
                  <a:noFill/>
                </a:ln>
                <a:solidFill>
                  <a:srgbClr val="F3F3F3"/>
                </a:solidFill>
                <a:effectLst/>
                <a:uLnTx/>
                <a:uFillTx/>
                <a:latin typeface="Rajdhani" panose="020B0604020202020204" charset="0"/>
                <a:cs typeface="Rajdhani" panose="020B0604020202020204" charset="0"/>
                <a:sym typeface="Fira Sans Condensed Light"/>
              </a:rPr>
              <a:t>n 2018, Uber self-driving car hit a pedestrian who later died. After the investigation, prosecutors have decided that the company is not criminally liable for the pedestrian’s death. This is because the safety driver was distracted with her cell phone, and police reports label the accident as “completely avoidable.”</a:t>
            </a:r>
          </a:p>
          <a:p>
            <a:br>
              <a:rPr lang="en-US" dirty="0">
                <a:latin typeface="Rajdhani" panose="020B0604020202020204" charset="0"/>
                <a:cs typeface="Rajdhani" panose="020B0604020202020204" charset="0"/>
              </a:rPr>
            </a:br>
            <a:endParaRPr lang="en-AU" dirty="0">
              <a:latin typeface="Rajdhani" panose="020B0604020202020204" charset="0"/>
              <a:cs typeface="Rajdhani" panose="020B0604020202020204" charset="0"/>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411</Words>
  <Application>Microsoft Office PowerPoint</Application>
  <PresentationFormat>On-screen Show (16:9)</PresentationFormat>
  <Paragraphs>77</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Advent Pro Light</vt:lpstr>
      <vt:lpstr>Arial</vt:lpstr>
      <vt:lpstr>Anton</vt:lpstr>
      <vt:lpstr>Wingdings</vt:lpstr>
      <vt:lpstr>Fira Sans Condensed Light</vt:lpstr>
      <vt:lpstr>Fira Sans Condensed</vt:lpstr>
      <vt:lpstr>Josefin Slab</vt:lpstr>
      <vt:lpstr>Rajdhani</vt:lpstr>
      <vt:lpstr>Ai Tech Agency by Slidesgo</vt:lpstr>
      <vt:lpstr>SHOULD WE BE CONCERNED ABOUT AI TAKING OVER HUMAN JUDGEMENT?</vt:lpstr>
      <vt:lpstr>TEAM MA05</vt:lpstr>
      <vt:lpstr>What is AI?</vt:lpstr>
      <vt:lpstr>1921- science fiction play</vt:lpstr>
      <vt:lpstr>Who are the stakeholders?</vt:lpstr>
      <vt:lpstr>OUR EVOLUTION</vt:lpstr>
      <vt:lpstr>WHAT SETS US APART?</vt:lpstr>
      <vt:lpstr>PowerPoint Presentation</vt:lpstr>
      <vt:lpstr>Concerns &amp; Consequences</vt:lpstr>
      <vt:lpstr>Concerns of AI use in the Automotive industry</vt:lpstr>
      <vt:lpstr>Are we concerned about AI taking over human judgement?</vt:lpstr>
      <vt:lpstr>THANK YOU!</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SHOULD WE BE CONCERNED ABOUT AI TAKING OVER HUMAN JUDGEMENT?</dc:title>
  <cp:lastModifiedBy>Md Hossain</cp:lastModifiedBy>
  <cp:revision>23</cp:revision>
  <dcterms:modified xsi:type="dcterms:W3CDTF">2021-05-25T15:50:46Z</dcterms:modified>
</cp:coreProperties>
</file>